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62" r:id="rId2"/>
    <p:sldId id="281" r:id="rId3"/>
    <p:sldId id="279" r:id="rId4"/>
    <p:sldId id="273" r:id="rId5"/>
    <p:sldId id="274" r:id="rId6"/>
    <p:sldId id="275" r:id="rId7"/>
    <p:sldId id="276" r:id="rId8"/>
    <p:sldId id="277" r:id="rId9"/>
    <p:sldId id="278" r:id="rId10"/>
    <p:sldId id="266" r:id="rId11"/>
    <p:sldId id="269" r:id="rId12"/>
    <p:sldId id="270" r:id="rId13"/>
    <p:sldId id="271" r:id="rId14"/>
    <p:sldId id="272" r:id="rId15"/>
    <p:sldId id="301" r:id="rId16"/>
    <p:sldId id="299" r:id="rId17"/>
    <p:sldId id="296" r:id="rId18"/>
    <p:sldId id="297" r:id="rId19"/>
    <p:sldId id="298" r:id="rId20"/>
    <p:sldId id="302" r:id="rId21"/>
    <p:sldId id="29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56"/>
    <p:restoredTop sz="95833"/>
  </p:normalViewPr>
  <p:slideViewPr>
    <p:cSldViewPr snapToGrid="0" snapToObjects="1">
      <p:cViewPr>
        <p:scale>
          <a:sx n="93" d="100"/>
          <a:sy n="93" d="100"/>
        </p:scale>
        <p:origin x="1432" y="5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4E8A58-80B0-1547-B74B-ED936A8412D0}" type="datetimeFigureOut">
              <a:rPr lang="en-US" smtClean="0"/>
              <a:t>6/7/22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6C3CB2-0332-2C48-9E85-CC0C51F0BD65}" type="slidenum">
              <a:rPr lang="en-US" smtClean="0"/>
              <a:t>‹#›</a:t>
            </a:fld>
            <a:endParaRPr lang="en-US"/>
          </a:p>
        </p:txBody>
      </p:sp>
    </p:spTree>
    <p:extLst>
      <p:ext uri="{BB962C8B-B14F-4D97-AF65-F5344CB8AC3E}">
        <p14:creationId xmlns:p14="http://schemas.microsoft.com/office/powerpoint/2010/main" val="1347913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E02E8-42C4-13D5-7FF3-33CB5B9532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E721AC8-A603-5821-A5F7-37BC1F9BFB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89C865-C182-4C38-0C4C-8A2AB6986C7C}"/>
              </a:ext>
            </a:extLst>
          </p:cNvPr>
          <p:cNvSpPr>
            <a:spLocks noGrp="1"/>
          </p:cNvSpPr>
          <p:nvPr>
            <p:ph type="dt" sz="half" idx="10"/>
          </p:nvPr>
        </p:nvSpPr>
        <p:spPr/>
        <p:txBody>
          <a:bodyPr/>
          <a:lstStyle/>
          <a:p>
            <a:fld id="{E4E9E219-842F-E441-B3AB-B31DA0D309DB}" type="datetime1">
              <a:rPr lang="en-PH" smtClean="0"/>
              <a:t>6/7/22</a:t>
            </a:fld>
            <a:endParaRPr lang="en-US"/>
          </a:p>
        </p:txBody>
      </p:sp>
      <p:sp>
        <p:nvSpPr>
          <p:cNvPr id="5" name="Footer Placeholder 4">
            <a:extLst>
              <a:ext uri="{FF2B5EF4-FFF2-40B4-BE49-F238E27FC236}">
                <a16:creationId xmlns:a16="http://schemas.microsoft.com/office/drawing/2014/main" id="{611F3797-3E72-A636-DCC4-838760F4CD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FCEBB8-F782-2429-6EBF-5E262B6BD413}"/>
              </a:ext>
            </a:extLst>
          </p:cNvPr>
          <p:cNvSpPr>
            <a:spLocks noGrp="1"/>
          </p:cNvSpPr>
          <p:nvPr>
            <p:ph type="sldNum" sz="quarter" idx="12"/>
          </p:nvPr>
        </p:nvSpPr>
        <p:spPr/>
        <p:txBody>
          <a:bodyPr/>
          <a:lstStyle/>
          <a:p>
            <a:fld id="{BED93DF4-F9B9-B147-A104-399FCC2996C9}" type="slidenum">
              <a:rPr lang="en-US" smtClean="0"/>
              <a:t>‹#›</a:t>
            </a:fld>
            <a:endParaRPr lang="en-US"/>
          </a:p>
        </p:txBody>
      </p:sp>
    </p:spTree>
    <p:extLst>
      <p:ext uri="{BB962C8B-B14F-4D97-AF65-F5344CB8AC3E}">
        <p14:creationId xmlns:p14="http://schemas.microsoft.com/office/powerpoint/2010/main" val="22359184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377B-D1F2-C75C-9F1B-91855F87A5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BC4A31-9695-9C8A-9BFD-BED129936C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22A227-D649-C82F-3AB2-444994B3B097}"/>
              </a:ext>
            </a:extLst>
          </p:cNvPr>
          <p:cNvSpPr>
            <a:spLocks noGrp="1"/>
          </p:cNvSpPr>
          <p:nvPr>
            <p:ph type="dt" sz="half" idx="10"/>
          </p:nvPr>
        </p:nvSpPr>
        <p:spPr/>
        <p:txBody>
          <a:bodyPr/>
          <a:lstStyle/>
          <a:p>
            <a:fld id="{371C948E-0687-FF4E-866E-60A256FB1C46}" type="datetime1">
              <a:rPr lang="en-PH" smtClean="0"/>
              <a:t>6/7/22</a:t>
            </a:fld>
            <a:endParaRPr lang="en-US"/>
          </a:p>
        </p:txBody>
      </p:sp>
      <p:sp>
        <p:nvSpPr>
          <p:cNvPr id="5" name="Footer Placeholder 4">
            <a:extLst>
              <a:ext uri="{FF2B5EF4-FFF2-40B4-BE49-F238E27FC236}">
                <a16:creationId xmlns:a16="http://schemas.microsoft.com/office/drawing/2014/main" id="{19A9FEEA-53E4-8BAF-2489-EBDE201F9C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3F0E35-E491-3F06-F0E7-74F372DD811E}"/>
              </a:ext>
            </a:extLst>
          </p:cNvPr>
          <p:cNvSpPr>
            <a:spLocks noGrp="1"/>
          </p:cNvSpPr>
          <p:nvPr>
            <p:ph type="sldNum" sz="quarter" idx="12"/>
          </p:nvPr>
        </p:nvSpPr>
        <p:spPr/>
        <p:txBody>
          <a:bodyPr/>
          <a:lstStyle/>
          <a:p>
            <a:fld id="{BED93DF4-F9B9-B147-A104-399FCC2996C9}" type="slidenum">
              <a:rPr lang="en-US" smtClean="0"/>
              <a:t>‹#›</a:t>
            </a:fld>
            <a:endParaRPr lang="en-US"/>
          </a:p>
        </p:txBody>
      </p:sp>
    </p:spTree>
    <p:extLst>
      <p:ext uri="{BB962C8B-B14F-4D97-AF65-F5344CB8AC3E}">
        <p14:creationId xmlns:p14="http://schemas.microsoft.com/office/powerpoint/2010/main" val="3613262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321B5D-5143-E6C8-799F-89056719BF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8B41582-6383-FD25-A937-14B1ECCC32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9E2A98-8C66-7210-7189-DA41ECFBDA3F}"/>
              </a:ext>
            </a:extLst>
          </p:cNvPr>
          <p:cNvSpPr>
            <a:spLocks noGrp="1"/>
          </p:cNvSpPr>
          <p:nvPr>
            <p:ph type="dt" sz="half" idx="10"/>
          </p:nvPr>
        </p:nvSpPr>
        <p:spPr/>
        <p:txBody>
          <a:bodyPr/>
          <a:lstStyle/>
          <a:p>
            <a:fld id="{039D5EDC-94B7-4641-A785-5A86490A58EE}" type="datetime1">
              <a:rPr lang="en-PH" smtClean="0"/>
              <a:t>6/7/22</a:t>
            </a:fld>
            <a:endParaRPr lang="en-US"/>
          </a:p>
        </p:txBody>
      </p:sp>
      <p:sp>
        <p:nvSpPr>
          <p:cNvPr id="5" name="Footer Placeholder 4">
            <a:extLst>
              <a:ext uri="{FF2B5EF4-FFF2-40B4-BE49-F238E27FC236}">
                <a16:creationId xmlns:a16="http://schemas.microsoft.com/office/drawing/2014/main" id="{B70BF920-17EF-F479-1C0D-E091A152C2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FA3047-0245-ADBF-B98D-8575B495A643}"/>
              </a:ext>
            </a:extLst>
          </p:cNvPr>
          <p:cNvSpPr>
            <a:spLocks noGrp="1"/>
          </p:cNvSpPr>
          <p:nvPr>
            <p:ph type="sldNum" sz="quarter" idx="12"/>
          </p:nvPr>
        </p:nvSpPr>
        <p:spPr/>
        <p:txBody>
          <a:bodyPr/>
          <a:lstStyle/>
          <a:p>
            <a:fld id="{BED93DF4-F9B9-B147-A104-399FCC2996C9}" type="slidenum">
              <a:rPr lang="en-US" smtClean="0"/>
              <a:t>‹#›</a:t>
            </a:fld>
            <a:endParaRPr lang="en-US"/>
          </a:p>
        </p:txBody>
      </p:sp>
    </p:spTree>
    <p:extLst>
      <p:ext uri="{BB962C8B-B14F-4D97-AF65-F5344CB8AC3E}">
        <p14:creationId xmlns:p14="http://schemas.microsoft.com/office/powerpoint/2010/main" val="3249650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30DA6-6ABA-2896-7C28-07666ADBFD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43A4C1-AFE3-88B3-CB9F-C45D3A5943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47BC76-1BDF-3382-C56D-A0A259B9E525}"/>
              </a:ext>
            </a:extLst>
          </p:cNvPr>
          <p:cNvSpPr>
            <a:spLocks noGrp="1"/>
          </p:cNvSpPr>
          <p:nvPr>
            <p:ph type="dt" sz="half" idx="10"/>
          </p:nvPr>
        </p:nvSpPr>
        <p:spPr/>
        <p:txBody>
          <a:bodyPr/>
          <a:lstStyle/>
          <a:p>
            <a:fld id="{B1E00BB0-164F-264F-8711-0452890D53CE}" type="datetime1">
              <a:rPr lang="en-PH" smtClean="0"/>
              <a:t>6/7/22</a:t>
            </a:fld>
            <a:endParaRPr lang="en-US"/>
          </a:p>
        </p:txBody>
      </p:sp>
      <p:sp>
        <p:nvSpPr>
          <p:cNvPr id="5" name="Footer Placeholder 4">
            <a:extLst>
              <a:ext uri="{FF2B5EF4-FFF2-40B4-BE49-F238E27FC236}">
                <a16:creationId xmlns:a16="http://schemas.microsoft.com/office/drawing/2014/main" id="{9E001676-5FA1-6D19-9A99-7B1430AD2F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54EF2-6139-B3D6-9102-2BECB59050A4}"/>
              </a:ext>
            </a:extLst>
          </p:cNvPr>
          <p:cNvSpPr>
            <a:spLocks noGrp="1"/>
          </p:cNvSpPr>
          <p:nvPr>
            <p:ph type="sldNum" sz="quarter" idx="12"/>
          </p:nvPr>
        </p:nvSpPr>
        <p:spPr/>
        <p:txBody>
          <a:bodyPr/>
          <a:lstStyle/>
          <a:p>
            <a:fld id="{BED93DF4-F9B9-B147-A104-399FCC2996C9}" type="slidenum">
              <a:rPr lang="en-US" smtClean="0"/>
              <a:t>‹#›</a:t>
            </a:fld>
            <a:endParaRPr lang="en-US"/>
          </a:p>
        </p:txBody>
      </p:sp>
    </p:spTree>
    <p:extLst>
      <p:ext uri="{BB962C8B-B14F-4D97-AF65-F5344CB8AC3E}">
        <p14:creationId xmlns:p14="http://schemas.microsoft.com/office/powerpoint/2010/main" val="3205228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2AB1E-7C8A-1CDF-80D9-6C1070AE63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FE47924-5175-2ABF-7E50-6C86C740DF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B6EB77-8979-5693-E236-6BBFE90DE58E}"/>
              </a:ext>
            </a:extLst>
          </p:cNvPr>
          <p:cNvSpPr>
            <a:spLocks noGrp="1"/>
          </p:cNvSpPr>
          <p:nvPr>
            <p:ph type="dt" sz="half" idx="10"/>
          </p:nvPr>
        </p:nvSpPr>
        <p:spPr/>
        <p:txBody>
          <a:bodyPr/>
          <a:lstStyle/>
          <a:p>
            <a:fld id="{30242F10-264E-F244-BFE5-C1DFDE5E75C5}" type="datetime1">
              <a:rPr lang="en-PH" smtClean="0"/>
              <a:t>6/7/22</a:t>
            </a:fld>
            <a:endParaRPr lang="en-US"/>
          </a:p>
        </p:txBody>
      </p:sp>
      <p:sp>
        <p:nvSpPr>
          <p:cNvPr id="5" name="Footer Placeholder 4">
            <a:extLst>
              <a:ext uri="{FF2B5EF4-FFF2-40B4-BE49-F238E27FC236}">
                <a16:creationId xmlns:a16="http://schemas.microsoft.com/office/drawing/2014/main" id="{314487B3-85C4-B6D8-C742-2DF9C82F87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CB51ED-5985-EB49-CF89-AF94BBFE1D16}"/>
              </a:ext>
            </a:extLst>
          </p:cNvPr>
          <p:cNvSpPr>
            <a:spLocks noGrp="1"/>
          </p:cNvSpPr>
          <p:nvPr>
            <p:ph type="sldNum" sz="quarter" idx="12"/>
          </p:nvPr>
        </p:nvSpPr>
        <p:spPr/>
        <p:txBody>
          <a:bodyPr/>
          <a:lstStyle/>
          <a:p>
            <a:fld id="{BED93DF4-F9B9-B147-A104-399FCC2996C9}" type="slidenum">
              <a:rPr lang="en-US" smtClean="0"/>
              <a:t>‹#›</a:t>
            </a:fld>
            <a:endParaRPr lang="en-US"/>
          </a:p>
        </p:txBody>
      </p:sp>
    </p:spTree>
    <p:extLst>
      <p:ext uri="{BB962C8B-B14F-4D97-AF65-F5344CB8AC3E}">
        <p14:creationId xmlns:p14="http://schemas.microsoft.com/office/powerpoint/2010/main" val="76812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DB8A9-4463-F09A-8B1F-FEE8248AAE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987DD7-BC75-EB7E-2577-045BCBE522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E0EEC58-B698-3ED8-4A5C-E31D44E3A56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7AC7B63-8BB2-A702-26A6-BFBF037CCEC6}"/>
              </a:ext>
            </a:extLst>
          </p:cNvPr>
          <p:cNvSpPr>
            <a:spLocks noGrp="1"/>
          </p:cNvSpPr>
          <p:nvPr>
            <p:ph type="dt" sz="half" idx="10"/>
          </p:nvPr>
        </p:nvSpPr>
        <p:spPr/>
        <p:txBody>
          <a:bodyPr/>
          <a:lstStyle/>
          <a:p>
            <a:fld id="{E4D38F56-F927-CB4B-8717-2404DC39B5C4}" type="datetime1">
              <a:rPr lang="en-PH" smtClean="0"/>
              <a:t>6/7/22</a:t>
            </a:fld>
            <a:endParaRPr lang="en-US"/>
          </a:p>
        </p:txBody>
      </p:sp>
      <p:sp>
        <p:nvSpPr>
          <p:cNvPr id="6" name="Footer Placeholder 5">
            <a:extLst>
              <a:ext uri="{FF2B5EF4-FFF2-40B4-BE49-F238E27FC236}">
                <a16:creationId xmlns:a16="http://schemas.microsoft.com/office/drawing/2014/main" id="{BC38438C-3104-8ECA-4575-DFAD70BA7F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10D9B7-EB6F-E1E3-D464-59B208C6F1FC}"/>
              </a:ext>
            </a:extLst>
          </p:cNvPr>
          <p:cNvSpPr>
            <a:spLocks noGrp="1"/>
          </p:cNvSpPr>
          <p:nvPr>
            <p:ph type="sldNum" sz="quarter" idx="12"/>
          </p:nvPr>
        </p:nvSpPr>
        <p:spPr/>
        <p:txBody>
          <a:bodyPr/>
          <a:lstStyle/>
          <a:p>
            <a:fld id="{BED93DF4-F9B9-B147-A104-399FCC2996C9}" type="slidenum">
              <a:rPr lang="en-US" smtClean="0"/>
              <a:t>‹#›</a:t>
            </a:fld>
            <a:endParaRPr lang="en-US"/>
          </a:p>
        </p:txBody>
      </p:sp>
    </p:spTree>
    <p:extLst>
      <p:ext uri="{BB962C8B-B14F-4D97-AF65-F5344CB8AC3E}">
        <p14:creationId xmlns:p14="http://schemas.microsoft.com/office/powerpoint/2010/main" val="1366396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CD47B-FDA6-8E7D-326B-21C39E877A1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8C0976E-859A-4A06-8625-138A6E1FC1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59ADF9-C1D2-5C9E-46BD-8A21D4C192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1C56D6-8DAC-DED5-50AC-8FD34F8FDF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CE6168E-7E12-8D5B-7DAC-2C283BFC77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FFFA571-2E21-99A3-30AD-53FF756442B5}"/>
              </a:ext>
            </a:extLst>
          </p:cNvPr>
          <p:cNvSpPr>
            <a:spLocks noGrp="1"/>
          </p:cNvSpPr>
          <p:nvPr>
            <p:ph type="dt" sz="half" idx="10"/>
          </p:nvPr>
        </p:nvSpPr>
        <p:spPr/>
        <p:txBody>
          <a:bodyPr/>
          <a:lstStyle/>
          <a:p>
            <a:fld id="{0AE93F98-F2E1-FC43-834A-CCC6717B03E6}" type="datetime1">
              <a:rPr lang="en-PH" smtClean="0"/>
              <a:t>6/7/22</a:t>
            </a:fld>
            <a:endParaRPr lang="en-US"/>
          </a:p>
        </p:txBody>
      </p:sp>
      <p:sp>
        <p:nvSpPr>
          <p:cNvPr id="8" name="Footer Placeholder 7">
            <a:extLst>
              <a:ext uri="{FF2B5EF4-FFF2-40B4-BE49-F238E27FC236}">
                <a16:creationId xmlns:a16="http://schemas.microsoft.com/office/drawing/2014/main" id="{7BEA6767-69D9-B7EC-CDF5-35E8DBCE6C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52C55D2-58AF-796B-0649-DE21A4FF8FD0}"/>
              </a:ext>
            </a:extLst>
          </p:cNvPr>
          <p:cNvSpPr>
            <a:spLocks noGrp="1"/>
          </p:cNvSpPr>
          <p:nvPr>
            <p:ph type="sldNum" sz="quarter" idx="12"/>
          </p:nvPr>
        </p:nvSpPr>
        <p:spPr/>
        <p:txBody>
          <a:bodyPr/>
          <a:lstStyle/>
          <a:p>
            <a:fld id="{BED93DF4-F9B9-B147-A104-399FCC2996C9}" type="slidenum">
              <a:rPr lang="en-US" smtClean="0"/>
              <a:t>‹#›</a:t>
            </a:fld>
            <a:endParaRPr lang="en-US"/>
          </a:p>
        </p:txBody>
      </p:sp>
    </p:spTree>
    <p:extLst>
      <p:ext uri="{BB962C8B-B14F-4D97-AF65-F5344CB8AC3E}">
        <p14:creationId xmlns:p14="http://schemas.microsoft.com/office/powerpoint/2010/main" val="4158261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E98C2-7A16-3FA5-0378-7B8DD83654C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769BB6F-3A5F-5F02-A86B-0E2413B00654}"/>
              </a:ext>
            </a:extLst>
          </p:cNvPr>
          <p:cNvSpPr>
            <a:spLocks noGrp="1"/>
          </p:cNvSpPr>
          <p:nvPr>
            <p:ph type="dt" sz="half" idx="10"/>
          </p:nvPr>
        </p:nvSpPr>
        <p:spPr/>
        <p:txBody>
          <a:bodyPr/>
          <a:lstStyle/>
          <a:p>
            <a:fld id="{422F8929-713A-054E-9BE3-FD613FFF62B1}" type="datetime1">
              <a:rPr lang="en-PH" smtClean="0"/>
              <a:t>6/7/22</a:t>
            </a:fld>
            <a:endParaRPr lang="en-US"/>
          </a:p>
        </p:txBody>
      </p:sp>
      <p:sp>
        <p:nvSpPr>
          <p:cNvPr id="4" name="Footer Placeholder 3">
            <a:extLst>
              <a:ext uri="{FF2B5EF4-FFF2-40B4-BE49-F238E27FC236}">
                <a16:creationId xmlns:a16="http://schemas.microsoft.com/office/drawing/2014/main" id="{88A81882-70B3-F42D-2D42-0F274DE8DA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CFAA87-0956-7672-ED1B-B51BCC6D27EE}"/>
              </a:ext>
            </a:extLst>
          </p:cNvPr>
          <p:cNvSpPr>
            <a:spLocks noGrp="1"/>
          </p:cNvSpPr>
          <p:nvPr>
            <p:ph type="sldNum" sz="quarter" idx="12"/>
          </p:nvPr>
        </p:nvSpPr>
        <p:spPr/>
        <p:txBody>
          <a:bodyPr/>
          <a:lstStyle/>
          <a:p>
            <a:fld id="{BED93DF4-F9B9-B147-A104-399FCC2996C9}" type="slidenum">
              <a:rPr lang="en-US" smtClean="0"/>
              <a:t>‹#›</a:t>
            </a:fld>
            <a:endParaRPr lang="en-US"/>
          </a:p>
        </p:txBody>
      </p:sp>
    </p:spTree>
    <p:extLst>
      <p:ext uri="{BB962C8B-B14F-4D97-AF65-F5344CB8AC3E}">
        <p14:creationId xmlns:p14="http://schemas.microsoft.com/office/powerpoint/2010/main" val="10460077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C26B26-7C88-3B27-DAD2-B027065B51E9}"/>
              </a:ext>
            </a:extLst>
          </p:cNvPr>
          <p:cNvSpPr>
            <a:spLocks noGrp="1"/>
          </p:cNvSpPr>
          <p:nvPr>
            <p:ph type="dt" sz="half" idx="10"/>
          </p:nvPr>
        </p:nvSpPr>
        <p:spPr/>
        <p:txBody>
          <a:bodyPr/>
          <a:lstStyle/>
          <a:p>
            <a:fld id="{8067FBAC-B1D4-FC45-B2B4-D3B19EABCAFA}" type="datetime1">
              <a:rPr lang="en-PH" smtClean="0"/>
              <a:t>6/7/22</a:t>
            </a:fld>
            <a:endParaRPr lang="en-US"/>
          </a:p>
        </p:txBody>
      </p:sp>
      <p:sp>
        <p:nvSpPr>
          <p:cNvPr id="3" name="Footer Placeholder 2">
            <a:extLst>
              <a:ext uri="{FF2B5EF4-FFF2-40B4-BE49-F238E27FC236}">
                <a16:creationId xmlns:a16="http://schemas.microsoft.com/office/drawing/2014/main" id="{913AA9B0-2087-610E-D25B-CD2B8F9EDC4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183AB0E-C8D1-49DB-DEC0-1144CCEBF178}"/>
              </a:ext>
            </a:extLst>
          </p:cNvPr>
          <p:cNvSpPr>
            <a:spLocks noGrp="1"/>
          </p:cNvSpPr>
          <p:nvPr>
            <p:ph type="sldNum" sz="quarter" idx="12"/>
          </p:nvPr>
        </p:nvSpPr>
        <p:spPr/>
        <p:txBody>
          <a:bodyPr/>
          <a:lstStyle/>
          <a:p>
            <a:fld id="{BED93DF4-F9B9-B147-A104-399FCC2996C9}" type="slidenum">
              <a:rPr lang="en-US" smtClean="0"/>
              <a:t>‹#›</a:t>
            </a:fld>
            <a:endParaRPr lang="en-US"/>
          </a:p>
        </p:txBody>
      </p:sp>
    </p:spTree>
    <p:extLst>
      <p:ext uri="{BB962C8B-B14F-4D97-AF65-F5344CB8AC3E}">
        <p14:creationId xmlns:p14="http://schemas.microsoft.com/office/powerpoint/2010/main" val="1804402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910C7-9BA2-992E-7B22-F6617B64E5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BBD726-D4C1-BBE8-B9ED-F7F188272F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6DD6E24-5FF4-1CC6-1C19-78F17A23F9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A09F53-DD14-8789-22D5-F55491149C0E}"/>
              </a:ext>
            </a:extLst>
          </p:cNvPr>
          <p:cNvSpPr>
            <a:spLocks noGrp="1"/>
          </p:cNvSpPr>
          <p:nvPr>
            <p:ph type="dt" sz="half" idx="10"/>
          </p:nvPr>
        </p:nvSpPr>
        <p:spPr/>
        <p:txBody>
          <a:bodyPr/>
          <a:lstStyle/>
          <a:p>
            <a:fld id="{B54E898D-43A1-8B46-9371-F9EEB5E3C4DE}" type="datetime1">
              <a:rPr lang="en-PH" smtClean="0"/>
              <a:t>6/7/22</a:t>
            </a:fld>
            <a:endParaRPr lang="en-US"/>
          </a:p>
        </p:txBody>
      </p:sp>
      <p:sp>
        <p:nvSpPr>
          <p:cNvPr id="6" name="Footer Placeholder 5">
            <a:extLst>
              <a:ext uri="{FF2B5EF4-FFF2-40B4-BE49-F238E27FC236}">
                <a16:creationId xmlns:a16="http://schemas.microsoft.com/office/drawing/2014/main" id="{1B5B8627-11A9-4226-029D-52F584A066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16F402-17E6-ECB2-DCBC-E53D17FEE858}"/>
              </a:ext>
            </a:extLst>
          </p:cNvPr>
          <p:cNvSpPr>
            <a:spLocks noGrp="1"/>
          </p:cNvSpPr>
          <p:nvPr>
            <p:ph type="sldNum" sz="quarter" idx="12"/>
          </p:nvPr>
        </p:nvSpPr>
        <p:spPr/>
        <p:txBody>
          <a:bodyPr/>
          <a:lstStyle/>
          <a:p>
            <a:fld id="{BED93DF4-F9B9-B147-A104-399FCC2996C9}" type="slidenum">
              <a:rPr lang="en-US" smtClean="0"/>
              <a:t>‹#›</a:t>
            </a:fld>
            <a:endParaRPr lang="en-US"/>
          </a:p>
        </p:txBody>
      </p:sp>
    </p:spTree>
    <p:extLst>
      <p:ext uri="{BB962C8B-B14F-4D97-AF65-F5344CB8AC3E}">
        <p14:creationId xmlns:p14="http://schemas.microsoft.com/office/powerpoint/2010/main" val="2116876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C0F01-89E6-33B4-08A5-175BBE283D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A738586-1898-DBC0-3786-CDADBB134C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C75D79-F765-1E7D-1C70-E75DB5B58E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AA76F7-0D09-0D01-AD7D-90FFBBA28D55}"/>
              </a:ext>
            </a:extLst>
          </p:cNvPr>
          <p:cNvSpPr>
            <a:spLocks noGrp="1"/>
          </p:cNvSpPr>
          <p:nvPr>
            <p:ph type="dt" sz="half" idx="10"/>
          </p:nvPr>
        </p:nvSpPr>
        <p:spPr/>
        <p:txBody>
          <a:bodyPr/>
          <a:lstStyle/>
          <a:p>
            <a:fld id="{6E8C40A6-3662-DB4F-B6FB-2289EEE8A5AD}" type="datetime1">
              <a:rPr lang="en-PH" smtClean="0"/>
              <a:t>6/7/22</a:t>
            </a:fld>
            <a:endParaRPr lang="en-US"/>
          </a:p>
        </p:txBody>
      </p:sp>
      <p:sp>
        <p:nvSpPr>
          <p:cNvPr id="6" name="Footer Placeholder 5">
            <a:extLst>
              <a:ext uri="{FF2B5EF4-FFF2-40B4-BE49-F238E27FC236}">
                <a16:creationId xmlns:a16="http://schemas.microsoft.com/office/drawing/2014/main" id="{80E20B85-F73A-629E-9B58-FF2712A259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86DD54-F7F9-AE42-D56F-20E6BB6AF4DB}"/>
              </a:ext>
            </a:extLst>
          </p:cNvPr>
          <p:cNvSpPr>
            <a:spLocks noGrp="1"/>
          </p:cNvSpPr>
          <p:nvPr>
            <p:ph type="sldNum" sz="quarter" idx="12"/>
          </p:nvPr>
        </p:nvSpPr>
        <p:spPr/>
        <p:txBody>
          <a:bodyPr/>
          <a:lstStyle/>
          <a:p>
            <a:fld id="{BED93DF4-F9B9-B147-A104-399FCC2996C9}" type="slidenum">
              <a:rPr lang="en-US" smtClean="0"/>
              <a:t>‹#›</a:t>
            </a:fld>
            <a:endParaRPr lang="en-US"/>
          </a:p>
        </p:txBody>
      </p:sp>
    </p:spTree>
    <p:extLst>
      <p:ext uri="{BB962C8B-B14F-4D97-AF65-F5344CB8AC3E}">
        <p14:creationId xmlns:p14="http://schemas.microsoft.com/office/powerpoint/2010/main" val="2248915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E0BFDF-8488-A775-BAE8-78D9CE8552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0E0E50-FC33-B020-F034-B7AFFB6E6C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ECB3B4-C6D4-DDBC-9195-386319FD47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3AA168-1A8F-5648-B02D-F92AC8B33D0F}" type="datetime1">
              <a:rPr lang="en-PH" smtClean="0"/>
              <a:t>6/7/22</a:t>
            </a:fld>
            <a:endParaRPr lang="en-US"/>
          </a:p>
        </p:txBody>
      </p:sp>
      <p:sp>
        <p:nvSpPr>
          <p:cNvPr id="5" name="Footer Placeholder 4">
            <a:extLst>
              <a:ext uri="{FF2B5EF4-FFF2-40B4-BE49-F238E27FC236}">
                <a16:creationId xmlns:a16="http://schemas.microsoft.com/office/drawing/2014/main" id="{60CB0604-EFA8-F4BA-36A4-1BA7976594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2D11077-835C-F3F3-C56D-E01C863F3DC6}"/>
              </a:ext>
            </a:extLst>
          </p:cNvPr>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D93DF4-F9B9-B147-A104-399FCC2996C9}" type="slidenum">
              <a:rPr lang="en-US" smtClean="0"/>
              <a:t>‹#›</a:t>
            </a:fld>
            <a:endParaRPr lang="en-US"/>
          </a:p>
        </p:txBody>
      </p:sp>
    </p:spTree>
    <p:extLst>
      <p:ext uri="{BB962C8B-B14F-4D97-AF65-F5344CB8AC3E}">
        <p14:creationId xmlns:p14="http://schemas.microsoft.com/office/powerpoint/2010/main" val="26309610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3.png"/><Relationship Id="rId7" Type="http://schemas.openxmlformats.org/officeDocument/2006/relationships/image" Target="../media/image19.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unsell 1943 Color Solid Cylindrical Coordinates - Albert Munsell Color  System, HD Png Download - kindpng">
            <a:extLst>
              <a:ext uri="{FF2B5EF4-FFF2-40B4-BE49-F238E27FC236}">
                <a16:creationId xmlns:a16="http://schemas.microsoft.com/office/drawing/2014/main" id="{A78CD2FA-DB06-D055-AE75-8AFE01DAA0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37" r="48004"/>
          <a:stretch/>
        </p:blipFill>
        <p:spPr bwMode="auto">
          <a:xfrm>
            <a:off x="-1" y="-8568"/>
            <a:ext cx="45282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unsell 1943 Color Solid Cylindrical Coordinates - Albert Munsell Color  System, HD Png Download - kindpng">
            <a:extLst>
              <a:ext uri="{FF2B5EF4-FFF2-40B4-BE49-F238E27FC236}">
                <a16:creationId xmlns:a16="http://schemas.microsoft.com/office/drawing/2014/main" id="{0AAECCBA-72E5-3D7E-965B-945EFF513B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109" r="15157"/>
          <a:stretch/>
        </p:blipFill>
        <p:spPr bwMode="auto">
          <a:xfrm>
            <a:off x="8709053" y="-8569"/>
            <a:ext cx="3482947" cy="68580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2704D77-953E-5CF2-2E2B-0C93755B5F96}"/>
              </a:ext>
            </a:extLst>
          </p:cNvPr>
          <p:cNvSpPr/>
          <p:nvPr/>
        </p:nvSpPr>
        <p:spPr>
          <a:xfrm>
            <a:off x="1209303" y="0"/>
            <a:ext cx="9773393" cy="685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539652-85C8-4B01-99B2-F117170B1F46}"/>
              </a:ext>
            </a:extLst>
          </p:cNvPr>
          <p:cNvSpPr>
            <a:spLocks noGrp="1"/>
          </p:cNvSpPr>
          <p:nvPr>
            <p:ph type="title"/>
          </p:nvPr>
        </p:nvSpPr>
        <p:spPr>
          <a:xfrm>
            <a:off x="838200" y="365125"/>
            <a:ext cx="10515600" cy="2299698"/>
          </a:xfrm>
        </p:spPr>
        <p:txBody>
          <a:bodyPr>
            <a:normAutofit/>
          </a:bodyPr>
          <a:lstStyle/>
          <a:p>
            <a:pPr algn="ctr"/>
            <a:r>
              <a:rPr lang="en-US" sz="5400" b="1" dirty="0">
                <a:latin typeface="Arial" panose="020B0604020202020204" pitchFamily="34" charset="0"/>
                <a:cs typeface="Arial" panose="020B0604020202020204" pitchFamily="34" charset="0"/>
              </a:rPr>
              <a:t>Activity 4:</a:t>
            </a:r>
            <a:br>
              <a:rPr lang="en-US" sz="5400" b="1" dirty="0">
                <a:latin typeface="Arial" panose="020B0604020202020204" pitchFamily="34" charset="0"/>
                <a:cs typeface="Arial" panose="020B0604020202020204" pitchFamily="34" charset="0"/>
              </a:rPr>
            </a:br>
            <a:r>
              <a:rPr lang="en-US" sz="5400" b="1" dirty="0">
                <a:latin typeface="Arial" panose="020B0604020202020204" pitchFamily="34" charset="0"/>
                <a:cs typeface="Arial" panose="020B0604020202020204" pitchFamily="34" charset="0"/>
              </a:rPr>
              <a:t>RGB to Spectra using PCA</a:t>
            </a:r>
          </a:p>
        </p:txBody>
      </p:sp>
      <p:sp>
        <p:nvSpPr>
          <p:cNvPr id="3" name="Content Placeholder 2">
            <a:extLst>
              <a:ext uri="{FF2B5EF4-FFF2-40B4-BE49-F238E27FC236}">
                <a16:creationId xmlns:a16="http://schemas.microsoft.com/office/drawing/2014/main" id="{5353A588-8406-485A-A466-57C6DD04E5C1}"/>
              </a:ext>
            </a:extLst>
          </p:cNvPr>
          <p:cNvSpPr>
            <a:spLocks noGrp="1"/>
          </p:cNvSpPr>
          <p:nvPr>
            <p:ph idx="1"/>
          </p:nvPr>
        </p:nvSpPr>
        <p:spPr>
          <a:xfrm>
            <a:off x="838200" y="3213463"/>
            <a:ext cx="10515600" cy="2963499"/>
          </a:xfrm>
        </p:spPr>
        <p:txBody>
          <a:bodyPr>
            <a:normAutofit lnSpcReduction="10000"/>
          </a:bodyPr>
          <a:lstStyle/>
          <a:p>
            <a:pPr marL="0" indent="0" algn="ctr">
              <a:buNone/>
            </a:pPr>
            <a:r>
              <a:rPr lang="en-US" dirty="0">
                <a:latin typeface="Arial" panose="020B0604020202020204" pitchFamily="34" charset="0"/>
                <a:cs typeface="Arial" panose="020B0604020202020204" pitchFamily="34" charset="0"/>
              </a:rPr>
              <a:t>Physics 301</a:t>
            </a:r>
          </a:p>
          <a:p>
            <a:pPr marL="0" indent="0" algn="ctr">
              <a:buNone/>
            </a:pPr>
            <a:endParaRPr lang="en-US" dirty="0">
              <a:latin typeface="Arial" panose="020B0604020202020204" pitchFamily="34" charset="0"/>
              <a:cs typeface="Arial" panose="020B0604020202020204" pitchFamily="34" charset="0"/>
            </a:endParaRPr>
          </a:p>
          <a:p>
            <a:pPr marL="0" indent="0" algn="ctr">
              <a:buNone/>
            </a:pPr>
            <a:endParaRPr lang="en-US" dirty="0">
              <a:latin typeface="Arial" panose="020B0604020202020204" pitchFamily="34" charset="0"/>
              <a:cs typeface="Arial" panose="020B0604020202020204" pitchFamily="34" charset="0"/>
            </a:endParaRPr>
          </a:p>
          <a:p>
            <a:pPr marL="0" indent="0" algn="ctr">
              <a:buNone/>
            </a:pPr>
            <a:r>
              <a:rPr lang="en-US" dirty="0">
                <a:latin typeface="Arial" panose="020B0604020202020204" pitchFamily="34" charset="0"/>
                <a:cs typeface="Arial" panose="020B0604020202020204" pitchFamily="34" charset="0"/>
              </a:rPr>
              <a:t>Submitted by: Mark Jeremy G. Narag</a:t>
            </a:r>
          </a:p>
          <a:p>
            <a:pPr marL="0" indent="0" algn="ctr">
              <a:buNone/>
            </a:pPr>
            <a:r>
              <a:rPr lang="en-US" dirty="0">
                <a:latin typeface="Arial" panose="020B0604020202020204" pitchFamily="34" charset="0"/>
                <a:cs typeface="Arial" panose="020B0604020202020204" pitchFamily="34" charset="0"/>
              </a:rPr>
              <a:t>Student Number: 2014-64423</a:t>
            </a:r>
          </a:p>
          <a:p>
            <a:pPr marL="0" indent="0" algn="ctr">
              <a:buNone/>
            </a:pPr>
            <a:r>
              <a:rPr lang="en-US" dirty="0">
                <a:latin typeface="Arial" panose="020B0604020202020204" pitchFamily="34" charset="0"/>
                <a:cs typeface="Arial" panose="020B0604020202020204" pitchFamily="34" charset="0"/>
              </a:rPr>
              <a:t>Program: PhD Physics</a:t>
            </a:r>
          </a:p>
        </p:txBody>
      </p:sp>
      <p:sp>
        <p:nvSpPr>
          <p:cNvPr id="4" name="Slide Number Placeholder 3">
            <a:extLst>
              <a:ext uri="{FF2B5EF4-FFF2-40B4-BE49-F238E27FC236}">
                <a16:creationId xmlns:a16="http://schemas.microsoft.com/office/drawing/2014/main" id="{8C17CCB6-8E60-4AED-A8B6-945D948A102F}"/>
              </a:ext>
            </a:extLst>
          </p:cNvPr>
          <p:cNvSpPr>
            <a:spLocks noGrp="1"/>
          </p:cNvSpPr>
          <p:nvPr>
            <p:ph type="sldNum" sz="quarter" idx="12"/>
          </p:nvPr>
        </p:nvSpPr>
        <p:spPr/>
        <p:txBody>
          <a:bodyPr/>
          <a:lstStyle/>
          <a:p>
            <a:fld id="{6DF82FE7-853C-49BC-93A8-CDCCD4D88F37}" type="slidenum">
              <a:rPr lang="en-US" smtClean="0"/>
              <a:t>1</a:t>
            </a:fld>
            <a:endParaRPr lang="en-US"/>
          </a:p>
        </p:txBody>
      </p:sp>
    </p:spTree>
    <p:extLst>
      <p:ext uri="{BB962C8B-B14F-4D97-AF65-F5344CB8AC3E}">
        <p14:creationId xmlns:p14="http://schemas.microsoft.com/office/powerpoint/2010/main" val="307734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97FC8C-91B1-F558-87F7-57F49B982ECC}"/>
              </a:ext>
            </a:extLst>
          </p:cNvPr>
          <p:cNvPicPr>
            <a:picLocks noChangeAspect="1"/>
          </p:cNvPicPr>
          <p:nvPr/>
        </p:nvPicPr>
        <p:blipFill>
          <a:blip r:embed="rId2"/>
          <a:stretch>
            <a:fillRect/>
          </a:stretch>
        </p:blipFill>
        <p:spPr>
          <a:xfrm>
            <a:off x="1165656" y="816588"/>
            <a:ext cx="8065228" cy="6054664"/>
          </a:xfrm>
          <a:prstGeom prst="rect">
            <a:avLst/>
          </a:prstGeom>
        </p:spPr>
      </p:pic>
      <p:sp>
        <p:nvSpPr>
          <p:cNvPr id="2" name="Title 1">
            <a:extLst>
              <a:ext uri="{FF2B5EF4-FFF2-40B4-BE49-F238E27FC236}">
                <a16:creationId xmlns:a16="http://schemas.microsoft.com/office/drawing/2014/main" id="{85AD500D-0FD3-4AB1-E5B8-6FEA0CC4AFD0}"/>
              </a:ext>
            </a:extLst>
          </p:cNvPr>
          <p:cNvSpPr>
            <a:spLocks noGrp="1"/>
          </p:cNvSpPr>
          <p:nvPr>
            <p:ph type="title"/>
          </p:nvPr>
        </p:nvSpPr>
        <p:spPr>
          <a:xfrm>
            <a:off x="0" y="-2927"/>
            <a:ext cx="12192000" cy="913544"/>
          </a:xfrm>
          <a:solidFill>
            <a:schemeClr val="tx1"/>
          </a:solidFill>
          <a:ln>
            <a:solidFill>
              <a:schemeClr val="tx1"/>
            </a:solidFill>
          </a:ln>
        </p:spPr>
        <p:txBody>
          <a:bodyPr>
            <a:normAutofit fontScale="90000"/>
          </a:bodyPr>
          <a:lstStyle/>
          <a:p>
            <a:r>
              <a:rPr lang="en-PH" sz="2700" b="1" dirty="0">
                <a:solidFill>
                  <a:srgbClr val="FFC000"/>
                </a:solidFill>
                <a:latin typeface="Arial" panose="020B0604020202020204" pitchFamily="34" charset="0"/>
                <a:cs typeface="Arial" panose="020B0604020202020204" pitchFamily="34" charset="0"/>
              </a:rPr>
              <a:t>RESULTS: </a:t>
            </a:r>
            <a:r>
              <a:rPr lang="en-PH" sz="2000" dirty="0">
                <a:solidFill>
                  <a:schemeClr val="bg1"/>
                </a:solidFill>
                <a:latin typeface="Arial" panose="020B0604020202020204" pitchFamily="34" charset="0"/>
                <a:cs typeface="Arial" panose="020B0604020202020204" pitchFamily="34" charset="0"/>
              </a:rPr>
              <a:t>Reconstructed color signal </a:t>
            </a:r>
            <a:r>
              <a:rPr lang="en-PH" sz="2000" dirty="0">
                <a:solidFill>
                  <a:schemeClr val="accent1"/>
                </a:solidFill>
                <a:latin typeface="Arial" panose="020B0604020202020204" pitchFamily="34" charset="0"/>
                <a:cs typeface="Arial" panose="020B0604020202020204" pitchFamily="34" charset="0"/>
              </a:rPr>
              <a:t>(blue line) </a:t>
            </a:r>
            <a:r>
              <a:rPr lang="en-PH" sz="2000" dirty="0">
                <a:solidFill>
                  <a:schemeClr val="bg1"/>
                </a:solidFill>
                <a:latin typeface="Arial" panose="020B0604020202020204" pitchFamily="34" charset="0"/>
                <a:cs typeface="Arial" panose="020B0604020202020204" pitchFamily="34" charset="0"/>
              </a:rPr>
              <a:t>and expected color signal </a:t>
            </a:r>
            <a:r>
              <a:rPr lang="en-PH" sz="2000" dirty="0">
                <a:solidFill>
                  <a:srgbClr val="C00000"/>
                </a:solidFill>
                <a:latin typeface="Arial" panose="020B0604020202020204" pitchFamily="34" charset="0"/>
                <a:cs typeface="Arial" panose="020B0604020202020204" pitchFamily="34" charset="0"/>
              </a:rPr>
              <a:t>(red line) </a:t>
            </a:r>
            <a:r>
              <a:rPr lang="en-PH" sz="2000" dirty="0">
                <a:solidFill>
                  <a:schemeClr val="bg1"/>
                </a:solidFill>
                <a:latin typeface="Arial" panose="020B0604020202020204" pitchFamily="34" charset="0"/>
                <a:cs typeface="Arial" panose="020B0604020202020204" pitchFamily="34" charset="0"/>
              </a:rPr>
              <a:t>of each patch.  The reconstructed signal is approximated from linear superposition of </a:t>
            </a:r>
            <a:r>
              <a:rPr lang="en-PH" sz="2000" b="1" dirty="0">
                <a:solidFill>
                  <a:srgbClr val="FFC000"/>
                </a:solidFill>
                <a:latin typeface="Arial" panose="020B0604020202020204" pitchFamily="34" charset="0"/>
                <a:cs typeface="Arial" panose="020B0604020202020204" pitchFamily="34" charset="0"/>
              </a:rPr>
              <a:t>m=1 </a:t>
            </a:r>
            <a:r>
              <a:rPr lang="en-PH" sz="2000" dirty="0" err="1">
                <a:solidFill>
                  <a:schemeClr val="bg1"/>
                </a:solidFill>
                <a:latin typeface="Arial" panose="020B0604020202020204" pitchFamily="34" charset="0"/>
                <a:cs typeface="Arial" panose="020B0604020202020204" pitchFamily="34" charset="0"/>
              </a:rPr>
              <a:t>eigenspectra</a:t>
            </a:r>
            <a:r>
              <a:rPr lang="en-PH" sz="2000" dirty="0">
                <a:solidFill>
                  <a:schemeClr val="bg1"/>
                </a:solidFill>
                <a:latin typeface="Arial" panose="020B0604020202020204" pitchFamily="34" charset="0"/>
                <a:cs typeface="Arial" panose="020B0604020202020204" pitchFamily="34" charset="0"/>
              </a:rPr>
              <a:t> using equation 3, while expected color signal is computed from equation 1.</a:t>
            </a:r>
            <a:endParaRPr lang="en-PH" sz="1200" dirty="0">
              <a:solidFill>
                <a:srgbClr val="C00000"/>
              </a:solidFill>
              <a:effectLst/>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9980E698-544E-0B80-788E-F4C3413DCFB6}"/>
              </a:ext>
            </a:extLst>
          </p:cNvPr>
          <p:cNvPicPr>
            <a:picLocks noChangeAspect="1"/>
          </p:cNvPicPr>
          <p:nvPr/>
        </p:nvPicPr>
        <p:blipFill rotWithShape="1">
          <a:blip r:embed="rId3"/>
          <a:srcRect r="67990"/>
          <a:stretch/>
        </p:blipFill>
        <p:spPr>
          <a:xfrm>
            <a:off x="9506366" y="2428349"/>
            <a:ext cx="1896367" cy="883582"/>
          </a:xfrm>
          <a:prstGeom prst="rect">
            <a:avLst/>
          </a:prstGeom>
        </p:spPr>
      </p:pic>
      <p:cxnSp>
        <p:nvCxnSpPr>
          <p:cNvPr id="8" name="Straight Arrow Connector 7">
            <a:extLst>
              <a:ext uri="{FF2B5EF4-FFF2-40B4-BE49-F238E27FC236}">
                <a16:creationId xmlns:a16="http://schemas.microsoft.com/office/drawing/2014/main" id="{81A8DC68-D60D-7D1A-4A4B-F1DD44480FE8}"/>
              </a:ext>
            </a:extLst>
          </p:cNvPr>
          <p:cNvCxnSpPr>
            <a:cxnSpLocks/>
          </p:cNvCxnSpPr>
          <p:nvPr/>
        </p:nvCxnSpPr>
        <p:spPr>
          <a:xfrm>
            <a:off x="1500911" y="1131371"/>
            <a:ext cx="9929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9819D91-0FF6-2D8F-C7FD-6E43CED17716}"/>
              </a:ext>
            </a:extLst>
          </p:cNvPr>
          <p:cNvSpPr txBox="1"/>
          <p:nvPr/>
        </p:nvSpPr>
        <p:spPr>
          <a:xfrm>
            <a:off x="130900" y="936694"/>
            <a:ext cx="1492160" cy="338554"/>
          </a:xfrm>
          <a:prstGeom prst="rect">
            <a:avLst/>
          </a:prstGeom>
          <a:noFill/>
        </p:spPr>
        <p:txBody>
          <a:bodyPr wrap="square" rtlCol="0">
            <a:spAutoFit/>
          </a:bodyPr>
          <a:lstStyle/>
          <a:p>
            <a:r>
              <a:rPr lang="en-US" sz="1600" i="1" dirty="0">
                <a:solidFill>
                  <a:schemeClr val="accent2">
                    <a:lumMod val="75000"/>
                  </a:schemeClr>
                </a:solidFill>
                <a:latin typeface="Arial" panose="020B0604020202020204" pitchFamily="34" charset="0"/>
                <a:cs typeface="Arial" panose="020B0604020202020204" pitchFamily="34" charset="0"/>
              </a:rPr>
              <a:t>patch number</a:t>
            </a:r>
          </a:p>
        </p:txBody>
      </p:sp>
      <p:sp>
        <p:nvSpPr>
          <p:cNvPr id="11" name="TextBox 10">
            <a:extLst>
              <a:ext uri="{FF2B5EF4-FFF2-40B4-BE49-F238E27FC236}">
                <a16:creationId xmlns:a16="http://schemas.microsoft.com/office/drawing/2014/main" id="{2E57387D-E7A7-E67E-328E-F4BDF9EB8402}"/>
              </a:ext>
            </a:extLst>
          </p:cNvPr>
          <p:cNvSpPr txBox="1"/>
          <p:nvPr/>
        </p:nvSpPr>
        <p:spPr>
          <a:xfrm>
            <a:off x="9052725" y="2259072"/>
            <a:ext cx="2350008" cy="338554"/>
          </a:xfrm>
          <a:prstGeom prst="rect">
            <a:avLst/>
          </a:prstGeom>
          <a:noFill/>
        </p:spPr>
        <p:txBody>
          <a:bodyPr wrap="square" rtlCol="0">
            <a:spAutoFit/>
          </a:bodyPr>
          <a:lstStyle/>
          <a:p>
            <a:r>
              <a:rPr lang="en-US" sz="1600" i="1" dirty="0">
                <a:latin typeface="Arial" panose="020B0604020202020204" pitchFamily="34" charset="0"/>
                <a:cs typeface="Arial" panose="020B0604020202020204" pitchFamily="34" charset="0"/>
              </a:rPr>
              <a:t>Equation 3:</a:t>
            </a:r>
          </a:p>
        </p:txBody>
      </p:sp>
      <p:pic>
        <p:nvPicPr>
          <p:cNvPr id="12" name="Picture 11">
            <a:extLst>
              <a:ext uri="{FF2B5EF4-FFF2-40B4-BE49-F238E27FC236}">
                <a16:creationId xmlns:a16="http://schemas.microsoft.com/office/drawing/2014/main" id="{980ED967-F477-AE85-D238-F1590B1451A5}"/>
              </a:ext>
            </a:extLst>
          </p:cNvPr>
          <p:cNvPicPr>
            <a:picLocks noChangeAspect="1"/>
          </p:cNvPicPr>
          <p:nvPr/>
        </p:nvPicPr>
        <p:blipFill>
          <a:blip r:embed="rId4"/>
          <a:stretch>
            <a:fillRect/>
          </a:stretch>
        </p:blipFill>
        <p:spPr>
          <a:xfrm>
            <a:off x="9457704" y="1516733"/>
            <a:ext cx="2356456" cy="521587"/>
          </a:xfrm>
          <a:prstGeom prst="rect">
            <a:avLst/>
          </a:prstGeom>
        </p:spPr>
      </p:pic>
      <p:sp>
        <p:nvSpPr>
          <p:cNvPr id="13" name="TextBox 12">
            <a:extLst>
              <a:ext uri="{FF2B5EF4-FFF2-40B4-BE49-F238E27FC236}">
                <a16:creationId xmlns:a16="http://schemas.microsoft.com/office/drawing/2014/main" id="{451E4957-138D-7C6E-46E1-67621810A5C9}"/>
              </a:ext>
            </a:extLst>
          </p:cNvPr>
          <p:cNvSpPr txBox="1"/>
          <p:nvPr/>
        </p:nvSpPr>
        <p:spPr>
          <a:xfrm>
            <a:off x="9052725" y="1206213"/>
            <a:ext cx="2350008" cy="338554"/>
          </a:xfrm>
          <a:prstGeom prst="rect">
            <a:avLst/>
          </a:prstGeom>
          <a:noFill/>
        </p:spPr>
        <p:txBody>
          <a:bodyPr wrap="square" rtlCol="0">
            <a:spAutoFit/>
          </a:bodyPr>
          <a:lstStyle/>
          <a:p>
            <a:r>
              <a:rPr lang="en-US" sz="1600" i="1" dirty="0">
                <a:latin typeface="Arial" panose="020B0604020202020204" pitchFamily="34" charset="0"/>
                <a:cs typeface="Arial" panose="020B0604020202020204" pitchFamily="34" charset="0"/>
              </a:rPr>
              <a:t>Equation 1:</a:t>
            </a:r>
          </a:p>
        </p:txBody>
      </p:sp>
      <p:sp>
        <p:nvSpPr>
          <p:cNvPr id="14" name="Rectangle 13">
            <a:extLst>
              <a:ext uri="{FF2B5EF4-FFF2-40B4-BE49-F238E27FC236}">
                <a16:creationId xmlns:a16="http://schemas.microsoft.com/office/drawing/2014/main" id="{6C2B6220-8DC8-261B-14C5-4659E98D39A8}"/>
              </a:ext>
            </a:extLst>
          </p:cNvPr>
          <p:cNvSpPr/>
          <p:nvPr/>
        </p:nvSpPr>
        <p:spPr>
          <a:xfrm>
            <a:off x="8798979" y="3481208"/>
            <a:ext cx="3268980" cy="297600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03A808AA-54AE-5255-29BB-BE0570DA9570}"/>
              </a:ext>
            </a:extLst>
          </p:cNvPr>
          <p:cNvSpPr txBox="1"/>
          <p:nvPr/>
        </p:nvSpPr>
        <p:spPr>
          <a:xfrm>
            <a:off x="8888298" y="3638974"/>
            <a:ext cx="3090342" cy="2308324"/>
          </a:xfrm>
          <a:prstGeom prst="rect">
            <a:avLst/>
          </a:prstGeom>
          <a:noFill/>
        </p:spPr>
        <p:txBody>
          <a:bodyPr wrap="square" rtlCol="0">
            <a:spAutoFit/>
          </a:bodyPr>
          <a:lstStyle/>
          <a:p>
            <a:r>
              <a:rPr lang="en-US" sz="1600" dirty="0"/>
              <a:t>Note that this is only m=1, only 1 principal component which contributes to </a:t>
            </a:r>
            <a:r>
              <a:rPr lang="en-US" sz="1600" u="sng" dirty="0"/>
              <a:t>91.9690%</a:t>
            </a:r>
            <a:r>
              <a:rPr lang="en-US" sz="1600" dirty="0"/>
              <a:t> of the data explained.</a:t>
            </a:r>
          </a:p>
          <a:p>
            <a:r>
              <a:rPr lang="en-US" sz="1600" dirty="0"/>
              <a:t>We can observe big deviation on most patches. There’s a good approximation already on patches 19-24 which are the white-gray-black patches</a:t>
            </a:r>
          </a:p>
        </p:txBody>
      </p:sp>
      <p:cxnSp>
        <p:nvCxnSpPr>
          <p:cNvPr id="6" name="Straight Arrow Connector 5">
            <a:extLst>
              <a:ext uri="{FF2B5EF4-FFF2-40B4-BE49-F238E27FC236}">
                <a16:creationId xmlns:a16="http://schemas.microsoft.com/office/drawing/2014/main" id="{40A1CFCB-7745-A3C3-6AC4-A020AE1685E7}"/>
              </a:ext>
            </a:extLst>
          </p:cNvPr>
          <p:cNvCxnSpPr>
            <a:cxnSpLocks/>
          </p:cNvCxnSpPr>
          <p:nvPr/>
        </p:nvCxnSpPr>
        <p:spPr>
          <a:xfrm flipV="1">
            <a:off x="424543" y="5185638"/>
            <a:ext cx="0" cy="11171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96530B4-F03F-6754-8E6A-C98035CD1FCF}"/>
              </a:ext>
            </a:extLst>
          </p:cNvPr>
          <p:cNvCxnSpPr>
            <a:cxnSpLocks/>
          </p:cNvCxnSpPr>
          <p:nvPr/>
        </p:nvCxnSpPr>
        <p:spPr>
          <a:xfrm>
            <a:off x="424543" y="6302829"/>
            <a:ext cx="107636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7BE7DC9-4FC4-CB2A-6165-4CD7788BAF5E}"/>
              </a:ext>
            </a:extLst>
          </p:cNvPr>
          <p:cNvSpPr txBox="1"/>
          <p:nvPr/>
        </p:nvSpPr>
        <p:spPr>
          <a:xfrm rot="16200000">
            <a:off x="-373701" y="5633568"/>
            <a:ext cx="1257932" cy="338553"/>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C(</a:t>
            </a:r>
            <a:r>
              <a:rPr lang="en-US" sz="1600" dirty="0" err="1">
                <a:latin typeface="Arial" panose="020B0604020202020204" pitchFamily="34" charset="0"/>
                <a:cs typeface="Arial" panose="020B0604020202020204" pitchFamily="34" charset="0"/>
              </a:rPr>
              <a:t>λ</a:t>
            </a:r>
            <a:r>
              <a:rPr lang="en-US" sz="1600" dirty="0">
                <a:latin typeface="Arial" panose="020B0604020202020204" pitchFamily="34" charset="0"/>
                <a:cs typeface="Arial" panose="020B0604020202020204" pitchFamily="34" charset="0"/>
              </a:rPr>
              <a:t>)</a:t>
            </a:r>
          </a:p>
        </p:txBody>
      </p:sp>
      <p:sp>
        <p:nvSpPr>
          <p:cNvPr id="19" name="TextBox 18">
            <a:extLst>
              <a:ext uri="{FF2B5EF4-FFF2-40B4-BE49-F238E27FC236}">
                <a16:creationId xmlns:a16="http://schemas.microsoft.com/office/drawing/2014/main" id="{2E866267-1BB0-21E6-613B-26C2C7FBDA67}"/>
              </a:ext>
            </a:extLst>
          </p:cNvPr>
          <p:cNvSpPr txBox="1"/>
          <p:nvPr/>
        </p:nvSpPr>
        <p:spPr>
          <a:xfrm>
            <a:off x="-223882" y="6287935"/>
            <a:ext cx="2228112" cy="338554"/>
          </a:xfrm>
          <a:prstGeom prst="rect">
            <a:avLst/>
          </a:prstGeom>
          <a:noFill/>
        </p:spPr>
        <p:txBody>
          <a:bodyPr wrap="square" rtlCol="0">
            <a:spAutoFit/>
          </a:bodyPr>
          <a:lstStyle/>
          <a:p>
            <a:pPr algn="ctr"/>
            <a:r>
              <a:rPr lang="en-US" sz="1600" dirty="0" err="1">
                <a:latin typeface="Arial" panose="020B0604020202020204" pitchFamily="34" charset="0"/>
                <a:cs typeface="Arial" panose="020B0604020202020204" pitchFamily="34" charset="0"/>
              </a:rPr>
              <a:t>λ</a:t>
            </a:r>
            <a:endParaRPr lang="en-US" sz="1600" dirty="0">
              <a:latin typeface="Arial" panose="020B0604020202020204" pitchFamily="34" charset="0"/>
              <a:cs typeface="Arial" panose="020B0604020202020204" pitchFamily="34" charset="0"/>
            </a:endParaRPr>
          </a:p>
        </p:txBody>
      </p:sp>
      <p:sp>
        <p:nvSpPr>
          <p:cNvPr id="21" name="Slide Number Placeholder 20">
            <a:extLst>
              <a:ext uri="{FF2B5EF4-FFF2-40B4-BE49-F238E27FC236}">
                <a16:creationId xmlns:a16="http://schemas.microsoft.com/office/drawing/2014/main" id="{8CE6662D-3AE5-0930-8C41-6EFB27DB8D31}"/>
              </a:ext>
            </a:extLst>
          </p:cNvPr>
          <p:cNvSpPr>
            <a:spLocks noGrp="1"/>
          </p:cNvSpPr>
          <p:nvPr>
            <p:ph type="sldNum" sz="quarter" idx="12"/>
          </p:nvPr>
        </p:nvSpPr>
        <p:spPr/>
        <p:txBody>
          <a:bodyPr/>
          <a:lstStyle/>
          <a:p>
            <a:fld id="{BED93DF4-F9B9-B147-A104-399FCC2996C9}" type="slidenum">
              <a:rPr lang="en-US" smtClean="0"/>
              <a:t>10</a:t>
            </a:fld>
            <a:endParaRPr lang="en-US"/>
          </a:p>
        </p:txBody>
      </p:sp>
    </p:spTree>
    <p:extLst>
      <p:ext uri="{BB962C8B-B14F-4D97-AF65-F5344CB8AC3E}">
        <p14:creationId xmlns:p14="http://schemas.microsoft.com/office/powerpoint/2010/main" val="3260415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03875DA-3A92-0934-83A6-C229E409D451}"/>
              </a:ext>
            </a:extLst>
          </p:cNvPr>
          <p:cNvPicPr>
            <a:picLocks noChangeAspect="1"/>
          </p:cNvPicPr>
          <p:nvPr/>
        </p:nvPicPr>
        <p:blipFill>
          <a:blip r:embed="rId2"/>
          <a:stretch>
            <a:fillRect/>
          </a:stretch>
        </p:blipFill>
        <p:spPr>
          <a:xfrm>
            <a:off x="1165656" y="803336"/>
            <a:ext cx="8138866" cy="6054664"/>
          </a:xfrm>
          <a:prstGeom prst="rect">
            <a:avLst/>
          </a:prstGeom>
        </p:spPr>
      </p:pic>
      <p:cxnSp>
        <p:nvCxnSpPr>
          <p:cNvPr id="8" name="Straight Arrow Connector 7">
            <a:extLst>
              <a:ext uri="{FF2B5EF4-FFF2-40B4-BE49-F238E27FC236}">
                <a16:creationId xmlns:a16="http://schemas.microsoft.com/office/drawing/2014/main" id="{81A8DC68-D60D-7D1A-4A4B-F1DD44480FE8}"/>
              </a:ext>
            </a:extLst>
          </p:cNvPr>
          <p:cNvCxnSpPr>
            <a:cxnSpLocks/>
          </p:cNvCxnSpPr>
          <p:nvPr/>
        </p:nvCxnSpPr>
        <p:spPr>
          <a:xfrm>
            <a:off x="1500911" y="1131371"/>
            <a:ext cx="9929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9819D91-0FF6-2D8F-C7FD-6E43CED17716}"/>
              </a:ext>
            </a:extLst>
          </p:cNvPr>
          <p:cNvSpPr txBox="1"/>
          <p:nvPr/>
        </p:nvSpPr>
        <p:spPr>
          <a:xfrm>
            <a:off x="130900" y="936694"/>
            <a:ext cx="1492160" cy="338554"/>
          </a:xfrm>
          <a:prstGeom prst="rect">
            <a:avLst/>
          </a:prstGeom>
          <a:noFill/>
        </p:spPr>
        <p:txBody>
          <a:bodyPr wrap="square" rtlCol="0">
            <a:spAutoFit/>
          </a:bodyPr>
          <a:lstStyle/>
          <a:p>
            <a:r>
              <a:rPr lang="en-US" sz="1600" i="1" dirty="0">
                <a:solidFill>
                  <a:schemeClr val="accent2">
                    <a:lumMod val="75000"/>
                  </a:schemeClr>
                </a:solidFill>
                <a:latin typeface="Arial" panose="020B0604020202020204" pitchFamily="34" charset="0"/>
                <a:cs typeface="Arial" panose="020B0604020202020204" pitchFamily="34" charset="0"/>
              </a:rPr>
              <a:t>patch number</a:t>
            </a:r>
          </a:p>
        </p:txBody>
      </p:sp>
      <p:pic>
        <p:nvPicPr>
          <p:cNvPr id="15" name="Picture 14">
            <a:extLst>
              <a:ext uri="{FF2B5EF4-FFF2-40B4-BE49-F238E27FC236}">
                <a16:creationId xmlns:a16="http://schemas.microsoft.com/office/drawing/2014/main" id="{B78428A3-BF3E-662E-F4DB-D9A848662C36}"/>
              </a:ext>
            </a:extLst>
          </p:cNvPr>
          <p:cNvPicPr>
            <a:picLocks noChangeAspect="1"/>
          </p:cNvPicPr>
          <p:nvPr/>
        </p:nvPicPr>
        <p:blipFill rotWithShape="1">
          <a:blip r:embed="rId3"/>
          <a:srcRect r="67990"/>
          <a:stretch/>
        </p:blipFill>
        <p:spPr>
          <a:xfrm>
            <a:off x="9506366" y="2428349"/>
            <a:ext cx="1896367" cy="883582"/>
          </a:xfrm>
          <a:prstGeom prst="rect">
            <a:avLst/>
          </a:prstGeom>
        </p:spPr>
      </p:pic>
      <p:sp>
        <p:nvSpPr>
          <p:cNvPr id="16" name="TextBox 15">
            <a:extLst>
              <a:ext uri="{FF2B5EF4-FFF2-40B4-BE49-F238E27FC236}">
                <a16:creationId xmlns:a16="http://schemas.microsoft.com/office/drawing/2014/main" id="{C60446C0-99AA-2AD1-BDA9-5C834A8E9F28}"/>
              </a:ext>
            </a:extLst>
          </p:cNvPr>
          <p:cNvSpPr txBox="1"/>
          <p:nvPr/>
        </p:nvSpPr>
        <p:spPr>
          <a:xfrm>
            <a:off x="9052725" y="2259072"/>
            <a:ext cx="2350008" cy="338554"/>
          </a:xfrm>
          <a:prstGeom prst="rect">
            <a:avLst/>
          </a:prstGeom>
          <a:noFill/>
        </p:spPr>
        <p:txBody>
          <a:bodyPr wrap="square" rtlCol="0">
            <a:spAutoFit/>
          </a:bodyPr>
          <a:lstStyle/>
          <a:p>
            <a:r>
              <a:rPr lang="en-US" sz="1600" i="1" dirty="0">
                <a:latin typeface="Arial" panose="020B0604020202020204" pitchFamily="34" charset="0"/>
                <a:cs typeface="Arial" panose="020B0604020202020204" pitchFamily="34" charset="0"/>
              </a:rPr>
              <a:t>Equation 3:</a:t>
            </a:r>
          </a:p>
        </p:txBody>
      </p:sp>
      <p:pic>
        <p:nvPicPr>
          <p:cNvPr id="17" name="Picture 16">
            <a:extLst>
              <a:ext uri="{FF2B5EF4-FFF2-40B4-BE49-F238E27FC236}">
                <a16:creationId xmlns:a16="http://schemas.microsoft.com/office/drawing/2014/main" id="{1B4FEE07-CD72-8500-4C99-CF250D0AA7D3}"/>
              </a:ext>
            </a:extLst>
          </p:cNvPr>
          <p:cNvPicPr>
            <a:picLocks noChangeAspect="1"/>
          </p:cNvPicPr>
          <p:nvPr/>
        </p:nvPicPr>
        <p:blipFill>
          <a:blip r:embed="rId4"/>
          <a:stretch>
            <a:fillRect/>
          </a:stretch>
        </p:blipFill>
        <p:spPr>
          <a:xfrm>
            <a:off x="9457704" y="1516733"/>
            <a:ext cx="2356456" cy="521587"/>
          </a:xfrm>
          <a:prstGeom prst="rect">
            <a:avLst/>
          </a:prstGeom>
        </p:spPr>
      </p:pic>
      <p:sp>
        <p:nvSpPr>
          <p:cNvPr id="18" name="TextBox 17">
            <a:extLst>
              <a:ext uri="{FF2B5EF4-FFF2-40B4-BE49-F238E27FC236}">
                <a16:creationId xmlns:a16="http://schemas.microsoft.com/office/drawing/2014/main" id="{14A2BBD9-FBA6-B898-D022-1F2F68125DD0}"/>
              </a:ext>
            </a:extLst>
          </p:cNvPr>
          <p:cNvSpPr txBox="1"/>
          <p:nvPr/>
        </p:nvSpPr>
        <p:spPr>
          <a:xfrm>
            <a:off x="9052725" y="1206213"/>
            <a:ext cx="2350008" cy="338554"/>
          </a:xfrm>
          <a:prstGeom prst="rect">
            <a:avLst/>
          </a:prstGeom>
          <a:noFill/>
        </p:spPr>
        <p:txBody>
          <a:bodyPr wrap="square" rtlCol="0">
            <a:spAutoFit/>
          </a:bodyPr>
          <a:lstStyle/>
          <a:p>
            <a:r>
              <a:rPr lang="en-US" sz="1600" i="1" dirty="0">
                <a:latin typeface="Arial" panose="020B0604020202020204" pitchFamily="34" charset="0"/>
                <a:cs typeface="Arial" panose="020B0604020202020204" pitchFamily="34" charset="0"/>
              </a:rPr>
              <a:t>Equation 1:</a:t>
            </a:r>
          </a:p>
        </p:txBody>
      </p:sp>
      <p:sp>
        <p:nvSpPr>
          <p:cNvPr id="19" name="Rectangle 18">
            <a:extLst>
              <a:ext uri="{FF2B5EF4-FFF2-40B4-BE49-F238E27FC236}">
                <a16:creationId xmlns:a16="http://schemas.microsoft.com/office/drawing/2014/main" id="{64B114FA-A502-A1CB-0366-9B218A675227}"/>
              </a:ext>
            </a:extLst>
          </p:cNvPr>
          <p:cNvSpPr/>
          <p:nvPr/>
        </p:nvSpPr>
        <p:spPr>
          <a:xfrm>
            <a:off x="8798979" y="3481208"/>
            <a:ext cx="3268980" cy="297600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62D65FD5-BBAB-0F8A-1F2B-D53745ABCCA6}"/>
              </a:ext>
            </a:extLst>
          </p:cNvPr>
          <p:cNvSpPr txBox="1"/>
          <p:nvPr/>
        </p:nvSpPr>
        <p:spPr>
          <a:xfrm>
            <a:off x="8888298" y="3638974"/>
            <a:ext cx="3090342" cy="1815882"/>
          </a:xfrm>
          <a:prstGeom prst="rect">
            <a:avLst/>
          </a:prstGeom>
          <a:noFill/>
        </p:spPr>
        <p:txBody>
          <a:bodyPr wrap="square" rtlCol="0">
            <a:spAutoFit/>
          </a:bodyPr>
          <a:lstStyle/>
          <a:p>
            <a:r>
              <a:rPr lang="en-US" sz="1600" dirty="0"/>
              <a:t>2 principal components contributes 97.9644% of the data explained. Here, we can already see big improvements on majority of the patches. Qualitatively, large deviation can still be seen on patches 8,13, and 18.</a:t>
            </a:r>
          </a:p>
        </p:txBody>
      </p:sp>
      <p:sp>
        <p:nvSpPr>
          <p:cNvPr id="21" name="Title 1">
            <a:extLst>
              <a:ext uri="{FF2B5EF4-FFF2-40B4-BE49-F238E27FC236}">
                <a16:creationId xmlns:a16="http://schemas.microsoft.com/office/drawing/2014/main" id="{F01E044B-FE13-C872-332B-9BCBE90E8A12}"/>
              </a:ext>
            </a:extLst>
          </p:cNvPr>
          <p:cNvSpPr txBox="1">
            <a:spLocks/>
          </p:cNvSpPr>
          <p:nvPr/>
        </p:nvSpPr>
        <p:spPr>
          <a:xfrm>
            <a:off x="0" y="-2927"/>
            <a:ext cx="12192000" cy="913544"/>
          </a:xfrm>
          <a:prstGeom prst="rect">
            <a:avLst/>
          </a:prstGeom>
          <a:solidFill>
            <a:schemeClr val="tx1"/>
          </a:solidFill>
          <a:ln>
            <a:solidFill>
              <a:schemeClr val="tx1"/>
            </a:solidFill>
          </a:ln>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PH" sz="2700" b="1" dirty="0">
                <a:solidFill>
                  <a:srgbClr val="FFC000"/>
                </a:solidFill>
                <a:latin typeface="Arial" panose="020B0604020202020204" pitchFamily="34" charset="0"/>
                <a:cs typeface="Arial" panose="020B0604020202020204" pitchFamily="34" charset="0"/>
              </a:rPr>
              <a:t>RESULTS: </a:t>
            </a:r>
            <a:r>
              <a:rPr lang="en-PH" sz="2000" dirty="0">
                <a:solidFill>
                  <a:schemeClr val="bg1"/>
                </a:solidFill>
                <a:latin typeface="Arial" panose="020B0604020202020204" pitchFamily="34" charset="0"/>
                <a:cs typeface="Arial" panose="020B0604020202020204" pitchFamily="34" charset="0"/>
              </a:rPr>
              <a:t>Reconstructed color signal </a:t>
            </a:r>
            <a:r>
              <a:rPr lang="en-PH" sz="2000" dirty="0">
                <a:solidFill>
                  <a:schemeClr val="accent1"/>
                </a:solidFill>
                <a:latin typeface="Arial" panose="020B0604020202020204" pitchFamily="34" charset="0"/>
                <a:cs typeface="Arial" panose="020B0604020202020204" pitchFamily="34" charset="0"/>
              </a:rPr>
              <a:t>(blue line) </a:t>
            </a:r>
            <a:r>
              <a:rPr lang="en-PH" sz="2000" dirty="0">
                <a:solidFill>
                  <a:schemeClr val="bg1"/>
                </a:solidFill>
                <a:latin typeface="Arial" panose="020B0604020202020204" pitchFamily="34" charset="0"/>
                <a:cs typeface="Arial" panose="020B0604020202020204" pitchFamily="34" charset="0"/>
              </a:rPr>
              <a:t>and expected color signal </a:t>
            </a:r>
            <a:r>
              <a:rPr lang="en-PH" sz="2000" dirty="0">
                <a:solidFill>
                  <a:srgbClr val="C00000"/>
                </a:solidFill>
                <a:latin typeface="Arial" panose="020B0604020202020204" pitchFamily="34" charset="0"/>
                <a:cs typeface="Arial" panose="020B0604020202020204" pitchFamily="34" charset="0"/>
              </a:rPr>
              <a:t>(red line) </a:t>
            </a:r>
            <a:r>
              <a:rPr lang="en-PH" sz="2000" dirty="0">
                <a:solidFill>
                  <a:schemeClr val="bg1"/>
                </a:solidFill>
                <a:latin typeface="Arial" panose="020B0604020202020204" pitchFamily="34" charset="0"/>
                <a:cs typeface="Arial" panose="020B0604020202020204" pitchFamily="34" charset="0"/>
              </a:rPr>
              <a:t>of each patch.  The reconstructed signal is approximated from linear superposition of </a:t>
            </a:r>
            <a:r>
              <a:rPr lang="en-PH" sz="2000" b="1" dirty="0">
                <a:solidFill>
                  <a:srgbClr val="FFC000"/>
                </a:solidFill>
                <a:latin typeface="Arial" panose="020B0604020202020204" pitchFamily="34" charset="0"/>
                <a:cs typeface="Arial" panose="020B0604020202020204" pitchFamily="34" charset="0"/>
              </a:rPr>
              <a:t>m=2 </a:t>
            </a:r>
            <a:r>
              <a:rPr lang="en-PH" sz="2000" dirty="0" err="1">
                <a:solidFill>
                  <a:schemeClr val="bg1"/>
                </a:solidFill>
                <a:latin typeface="Arial" panose="020B0604020202020204" pitchFamily="34" charset="0"/>
                <a:cs typeface="Arial" panose="020B0604020202020204" pitchFamily="34" charset="0"/>
              </a:rPr>
              <a:t>eigenspectra</a:t>
            </a:r>
            <a:r>
              <a:rPr lang="en-PH" sz="2000" dirty="0">
                <a:solidFill>
                  <a:schemeClr val="bg1"/>
                </a:solidFill>
                <a:latin typeface="Arial" panose="020B0604020202020204" pitchFamily="34" charset="0"/>
                <a:cs typeface="Arial" panose="020B0604020202020204" pitchFamily="34" charset="0"/>
              </a:rPr>
              <a:t> using equation 3, while expected color signal is computed from equation 1.</a:t>
            </a:r>
            <a:endParaRPr lang="en-PH" sz="1200" dirty="0">
              <a:solidFill>
                <a:srgbClr val="C00000"/>
              </a:solidFill>
              <a:latin typeface="Arial" panose="020B0604020202020204" pitchFamily="34" charset="0"/>
              <a:cs typeface="Arial" panose="020B0604020202020204" pitchFamily="34" charset="0"/>
            </a:endParaRPr>
          </a:p>
        </p:txBody>
      </p:sp>
      <p:cxnSp>
        <p:nvCxnSpPr>
          <p:cNvPr id="12" name="Straight Arrow Connector 11">
            <a:extLst>
              <a:ext uri="{FF2B5EF4-FFF2-40B4-BE49-F238E27FC236}">
                <a16:creationId xmlns:a16="http://schemas.microsoft.com/office/drawing/2014/main" id="{9086C999-0C1A-D167-7D03-7702CC3CC00C}"/>
              </a:ext>
            </a:extLst>
          </p:cNvPr>
          <p:cNvCxnSpPr>
            <a:cxnSpLocks/>
          </p:cNvCxnSpPr>
          <p:nvPr/>
        </p:nvCxnSpPr>
        <p:spPr>
          <a:xfrm flipV="1">
            <a:off x="424543" y="5185638"/>
            <a:ext cx="0" cy="11171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47F9F0C-679B-9831-7295-5E2AA751E758}"/>
              </a:ext>
            </a:extLst>
          </p:cNvPr>
          <p:cNvCxnSpPr>
            <a:cxnSpLocks/>
          </p:cNvCxnSpPr>
          <p:nvPr/>
        </p:nvCxnSpPr>
        <p:spPr>
          <a:xfrm>
            <a:off x="424543" y="6302829"/>
            <a:ext cx="107636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10D4636-AA45-6F2B-916A-7C141DCF515E}"/>
              </a:ext>
            </a:extLst>
          </p:cNvPr>
          <p:cNvSpPr txBox="1"/>
          <p:nvPr/>
        </p:nvSpPr>
        <p:spPr>
          <a:xfrm rot="16200000">
            <a:off x="-373701" y="5633568"/>
            <a:ext cx="1257932" cy="338553"/>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C(</a:t>
            </a:r>
            <a:r>
              <a:rPr lang="en-US" sz="1600" dirty="0" err="1">
                <a:latin typeface="Arial" panose="020B0604020202020204" pitchFamily="34" charset="0"/>
                <a:cs typeface="Arial" panose="020B0604020202020204" pitchFamily="34" charset="0"/>
              </a:rPr>
              <a:t>λ</a:t>
            </a:r>
            <a:r>
              <a:rPr lang="en-US" sz="1600" dirty="0">
                <a:latin typeface="Arial" panose="020B0604020202020204" pitchFamily="34" charset="0"/>
                <a:cs typeface="Arial" panose="020B0604020202020204" pitchFamily="34" charset="0"/>
              </a:rPr>
              <a:t>)</a:t>
            </a:r>
          </a:p>
        </p:txBody>
      </p:sp>
      <p:sp>
        <p:nvSpPr>
          <p:cNvPr id="23" name="TextBox 22">
            <a:extLst>
              <a:ext uri="{FF2B5EF4-FFF2-40B4-BE49-F238E27FC236}">
                <a16:creationId xmlns:a16="http://schemas.microsoft.com/office/drawing/2014/main" id="{BAEE7969-F138-5349-BE4F-F82E51027BBE}"/>
              </a:ext>
            </a:extLst>
          </p:cNvPr>
          <p:cNvSpPr txBox="1"/>
          <p:nvPr/>
        </p:nvSpPr>
        <p:spPr>
          <a:xfrm>
            <a:off x="-223882" y="6287935"/>
            <a:ext cx="2228112" cy="338554"/>
          </a:xfrm>
          <a:prstGeom prst="rect">
            <a:avLst/>
          </a:prstGeom>
          <a:noFill/>
        </p:spPr>
        <p:txBody>
          <a:bodyPr wrap="square" rtlCol="0">
            <a:spAutoFit/>
          </a:bodyPr>
          <a:lstStyle/>
          <a:p>
            <a:pPr algn="ctr"/>
            <a:r>
              <a:rPr lang="en-US" sz="1600" dirty="0" err="1">
                <a:latin typeface="Arial" panose="020B0604020202020204" pitchFamily="34" charset="0"/>
                <a:cs typeface="Arial" panose="020B0604020202020204" pitchFamily="34" charset="0"/>
              </a:rPr>
              <a:t>λ</a:t>
            </a:r>
            <a:endParaRPr lang="en-US" sz="16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B327635-DC74-E12D-A0DF-5EA089C09B66}"/>
              </a:ext>
            </a:extLst>
          </p:cNvPr>
          <p:cNvSpPr>
            <a:spLocks noGrp="1"/>
          </p:cNvSpPr>
          <p:nvPr>
            <p:ph type="sldNum" sz="quarter" idx="12"/>
          </p:nvPr>
        </p:nvSpPr>
        <p:spPr/>
        <p:txBody>
          <a:bodyPr/>
          <a:lstStyle/>
          <a:p>
            <a:fld id="{BED93DF4-F9B9-B147-A104-399FCC2996C9}" type="slidenum">
              <a:rPr lang="en-US" smtClean="0"/>
              <a:t>11</a:t>
            </a:fld>
            <a:endParaRPr lang="en-US"/>
          </a:p>
        </p:txBody>
      </p:sp>
    </p:spTree>
    <p:extLst>
      <p:ext uri="{BB962C8B-B14F-4D97-AF65-F5344CB8AC3E}">
        <p14:creationId xmlns:p14="http://schemas.microsoft.com/office/powerpoint/2010/main" val="1273777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32C53C4-83B7-0BB3-D4B6-E5C4B69BC9E1}"/>
              </a:ext>
            </a:extLst>
          </p:cNvPr>
          <p:cNvPicPr>
            <a:picLocks noChangeAspect="1"/>
          </p:cNvPicPr>
          <p:nvPr/>
        </p:nvPicPr>
        <p:blipFill>
          <a:blip r:embed="rId2"/>
          <a:stretch>
            <a:fillRect/>
          </a:stretch>
        </p:blipFill>
        <p:spPr>
          <a:xfrm>
            <a:off x="1188720" y="777827"/>
            <a:ext cx="8109509" cy="6076356"/>
          </a:xfrm>
          <a:prstGeom prst="rect">
            <a:avLst/>
          </a:prstGeom>
        </p:spPr>
      </p:pic>
      <p:cxnSp>
        <p:nvCxnSpPr>
          <p:cNvPr id="8" name="Straight Arrow Connector 7">
            <a:extLst>
              <a:ext uri="{FF2B5EF4-FFF2-40B4-BE49-F238E27FC236}">
                <a16:creationId xmlns:a16="http://schemas.microsoft.com/office/drawing/2014/main" id="{81A8DC68-D60D-7D1A-4A4B-F1DD44480FE8}"/>
              </a:ext>
            </a:extLst>
          </p:cNvPr>
          <p:cNvCxnSpPr>
            <a:cxnSpLocks/>
          </p:cNvCxnSpPr>
          <p:nvPr/>
        </p:nvCxnSpPr>
        <p:spPr>
          <a:xfrm>
            <a:off x="1500911" y="1131371"/>
            <a:ext cx="9929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9819D91-0FF6-2D8F-C7FD-6E43CED17716}"/>
              </a:ext>
            </a:extLst>
          </p:cNvPr>
          <p:cNvSpPr txBox="1"/>
          <p:nvPr/>
        </p:nvSpPr>
        <p:spPr>
          <a:xfrm>
            <a:off x="130900" y="936694"/>
            <a:ext cx="1492160" cy="338554"/>
          </a:xfrm>
          <a:prstGeom prst="rect">
            <a:avLst/>
          </a:prstGeom>
          <a:noFill/>
        </p:spPr>
        <p:txBody>
          <a:bodyPr wrap="square" rtlCol="0">
            <a:spAutoFit/>
          </a:bodyPr>
          <a:lstStyle/>
          <a:p>
            <a:r>
              <a:rPr lang="en-US" sz="1600" i="1" dirty="0">
                <a:solidFill>
                  <a:schemeClr val="accent2">
                    <a:lumMod val="75000"/>
                  </a:schemeClr>
                </a:solidFill>
                <a:latin typeface="Arial" panose="020B0604020202020204" pitchFamily="34" charset="0"/>
                <a:cs typeface="Arial" panose="020B0604020202020204" pitchFamily="34" charset="0"/>
              </a:rPr>
              <a:t>patch number</a:t>
            </a:r>
          </a:p>
        </p:txBody>
      </p:sp>
      <p:pic>
        <p:nvPicPr>
          <p:cNvPr id="18" name="Picture 17">
            <a:extLst>
              <a:ext uri="{FF2B5EF4-FFF2-40B4-BE49-F238E27FC236}">
                <a16:creationId xmlns:a16="http://schemas.microsoft.com/office/drawing/2014/main" id="{AEFFBCBC-1850-834C-462F-FE2146296FE9}"/>
              </a:ext>
            </a:extLst>
          </p:cNvPr>
          <p:cNvPicPr>
            <a:picLocks noChangeAspect="1"/>
          </p:cNvPicPr>
          <p:nvPr/>
        </p:nvPicPr>
        <p:blipFill rotWithShape="1">
          <a:blip r:embed="rId3"/>
          <a:srcRect r="67990"/>
          <a:stretch/>
        </p:blipFill>
        <p:spPr>
          <a:xfrm>
            <a:off x="9506366" y="2428349"/>
            <a:ext cx="1896367" cy="883582"/>
          </a:xfrm>
          <a:prstGeom prst="rect">
            <a:avLst/>
          </a:prstGeom>
        </p:spPr>
      </p:pic>
      <p:sp>
        <p:nvSpPr>
          <p:cNvPr id="19" name="TextBox 18">
            <a:extLst>
              <a:ext uri="{FF2B5EF4-FFF2-40B4-BE49-F238E27FC236}">
                <a16:creationId xmlns:a16="http://schemas.microsoft.com/office/drawing/2014/main" id="{A5F5BF56-2835-8A77-207C-098045FEB1F9}"/>
              </a:ext>
            </a:extLst>
          </p:cNvPr>
          <p:cNvSpPr txBox="1"/>
          <p:nvPr/>
        </p:nvSpPr>
        <p:spPr>
          <a:xfrm>
            <a:off x="9052725" y="2259072"/>
            <a:ext cx="2350008" cy="338554"/>
          </a:xfrm>
          <a:prstGeom prst="rect">
            <a:avLst/>
          </a:prstGeom>
          <a:noFill/>
        </p:spPr>
        <p:txBody>
          <a:bodyPr wrap="square" rtlCol="0">
            <a:spAutoFit/>
          </a:bodyPr>
          <a:lstStyle/>
          <a:p>
            <a:r>
              <a:rPr lang="en-US" sz="1600" i="1" dirty="0">
                <a:latin typeface="Arial" panose="020B0604020202020204" pitchFamily="34" charset="0"/>
                <a:cs typeface="Arial" panose="020B0604020202020204" pitchFamily="34" charset="0"/>
              </a:rPr>
              <a:t>Equation 3:</a:t>
            </a:r>
          </a:p>
        </p:txBody>
      </p:sp>
      <p:pic>
        <p:nvPicPr>
          <p:cNvPr id="20" name="Picture 19">
            <a:extLst>
              <a:ext uri="{FF2B5EF4-FFF2-40B4-BE49-F238E27FC236}">
                <a16:creationId xmlns:a16="http://schemas.microsoft.com/office/drawing/2014/main" id="{6DFA8919-3B96-20FF-8B63-989EAE506F89}"/>
              </a:ext>
            </a:extLst>
          </p:cNvPr>
          <p:cNvPicPr>
            <a:picLocks noChangeAspect="1"/>
          </p:cNvPicPr>
          <p:nvPr/>
        </p:nvPicPr>
        <p:blipFill>
          <a:blip r:embed="rId4"/>
          <a:stretch>
            <a:fillRect/>
          </a:stretch>
        </p:blipFill>
        <p:spPr>
          <a:xfrm>
            <a:off x="9457704" y="1516733"/>
            <a:ext cx="2356456" cy="521587"/>
          </a:xfrm>
          <a:prstGeom prst="rect">
            <a:avLst/>
          </a:prstGeom>
        </p:spPr>
      </p:pic>
      <p:sp>
        <p:nvSpPr>
          <p:cNvPr id="21" name="TextBox 20">
            <a:extLst>
              <a:ext uri="{FF2B5EF4-FFF2-40B4-BE49-F238E27FC236}">
                <a16:creationId xmlns:a16="http://schemas.microsoft.com/office/drawing/2014/main" id="{6B41F900-86C1-8F56-99A1-094A148B326E}"/>
              </a:ext>
            </a:extLst>
          </p:cNvPr>
          <p:cNvSpPr txBox="1"/>
          <p:nvPr/>
        </p:nvSpPr>
        <p:spPr>
          <a:xfrm>
            <a:off x="9052725" y="1206213"/>
            <a:ext cx="2350008" cy="338554"/>
          </a:xfrm>
          <a:prstGeom prst="rect">
            <a:avLst/>
          </a:prstGeom>
          <a:noFill/>
        </p:spPr>
        <p:txBody>
          <a:bodyPr wrap="square" rtlCol="0">
            <a:spAutoFit/>
          </a:bodyPr>
          <a:lstStyle/>
          <a:p>
            <a:r>
              <a:rPr lang="en-US" sz="1600" i="1" dirty="0">
                <a:latin typeface="Arial" panose="020B0604020202020204" pitchFamily="34" charset="0"/>
                <a:cs typeface="Arial" panose="020B0604020202020204" pitchFamily="34" charset="0"/>
              </a:rPr>
              <a:t>Equation 1:</a:t>
            </a:r>
          </a:p>
        </p:txBody>
      </p:sp>
      <p:sp>
        <p:nvSpPr>
          <p:cNvPr id="22" name="Rectangle 21">
            <a:extLst>
              <a:ext uri="{FF2B5EF4-FFF2-40B4-BE49-F238E27FC236}">
                <a16:creationId xmlns:a16="http://schemas.microsoft.com/office/drawing/2014/main" id="{12A32061-334F-AE3F-07A8-B67805E81A2D}"/>
              </a:ext>
            </a:extLst>
          </p:cNvPr>
          <p:cNvSpPr/>
          <p:nvPr/>
        </p:nvSpPr>
        <p:spPr>
          <a:xfrm>
            <a:off x="8798979" y="3481208"/>
            <a:ext cx="3268980" cy="297600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4B96A2D9-5390-CAA2-D298-6F5E67FB01D9}"/>
              </a:ext>
            </a:extLst>
          </p:cNvPr>
          <p:cNvSpPr txBox="1"/>
          <p:nvPr/>
        </p:nvSpPr>
        <p:spPr>
          <a:xfrm>
            <a:off x="8888298" y="3638974"/>
            <a:ext cx="3090342" cy="1815882"/>
          </a:xfrm>
          <a:prstGeom prst="rect">
            <a:avLst/>
          </a:prstGeom>
          <a:noFill/>
        </p:spPr>
        <p:txBody>
          <a:bodyPr wrap="square" rtlCol="0">
            <a:spAutoFit/>
          </a:bodyPr>
          <a:lstStyle/>
          <a:p>
            <a:r>
              <a:rPr lang="en-US" sz="1600" dirty="0"/>
              <a:t>3 principal components contributes 99.3436% of the data explained. </a:t>
            </a:r>
            <a:r>
              <a:rPr lang="en-US" sz="1600" dirty="0" err="1"/>
              <a:t>Qualitativelythere</a:t>
            </a:r>
            <a:r>
              <a:rPr lang="en-US" sz="1600" dirty="0"/>
              <a:t> are improvements on patches 8,13, and 18. We can also see a relatively accurate reconstruction on patches 19-24.</a:t>
            </a:r>
          </a:p>
        </p:txBody>
      </p:sp>
      <p:sp>
        <p:nvSpPr>
          <p:cNvPr id="14" name="Title 1">
            <a:extLst>
              <a:ext uri="{FF2B5EF4-FFF2-40B4-BE49-F238E27FC236}">
                <a16:creationId xmlns:a16="http://schemas.microsoft.com/office/drawing/2014/main" id="{F59A3F0C-1A86-7FA0-4240-A31761D2CBB1}"/>
              </a:ext>
            </a:extLst>
          </p:cNvPr>
          <p:cNvSpPr>
            <a:spLocks noGrp="1"/>
          </p:cNvSpPr>
          <p:nvPr>
            <p:ph type="title"/>
          </p:nvPr>
        </p:nvSpPr>
        <p:spPr>
          <a:xfrm>
            <a:off x="0" y="-2927"/>
            <a:ext cx="12192000" cy="913544"/>
          </a:xfrm>
          <a:solidFill>
            <a:schemeClr val="tx1"/>
          </a:solidFill>
          <a:ln>
            <a:solidFill>
              <a:schemeClr val="tx1"/>
            </a:solidFill>
          </a:ln>
        </p:spPr>
        <p:txBody>
          <a:bodyPr>
            <a:normAutofit fontScale="90000"/>
          </a:bodyPr>
          <a:lstStyle/>
          <a:p>
            <a:r>
              <a:rPr lang="en-PH" sz="2700" b="1" dirty="0">
                <a:solidFill>
                  <a:srgbClr val="FFC000"/>
                </a:solidFill>
                <a:latin typeface="Arial" panose="020B0604020202020204" pitchFamily="34" charset="0"/>
                <a:cs typeface="Arial" panose="020B0604020202020204" pitchFamily="34" charset="0"/>
              </a:rPr>
              <a:t>RESULTS: </a:t>
            </a:r>
            <a:r>
              <a:rPr lang="en-PH" sz="2000" dirty="0">
                <a:solidFill>
                  <a:schemeClr val="bg1"/>
                </a:solidFill>
                <a:latin typeface="Arial" panose="020B0604020202020204" pitchFamily="34" charset="0"/>
                <a:cs typeface="Arial" panose="020B0604020202020204" pitchFamily="34" charset="0"/>
              </a:rPr>
              <a:t>Reconstructed color signal </a:t>
            </a:r>
            <a:r>
              <a:rPr lang="en-PH" sz="2000" dirty="0">
                <a:solidFill>
                  <a:schemeClr val="accent1"/>
                </a:solidFill>
                <a:latin typeface="Arial" panose="020B0604020202020204" pitchFamily="34" charset="0"/>
                <a:cs typeface="Arial" panose="020B0604020202020204" pitchFamily="34" charset="0"/>
              </a:rPr>
              <a:t>(blue line) </a:t>
            </a:r>
            <a:r>
              <a:rPr lang="en-PH" sz="2000" dirty="0">
                <a:solidFill>
                  <a:schemeClr val="bg1"/>
                </a:solidFill>
                <a:latin typeface="Arial" panose="020B0604020202020204" pitchFamily="34" charset="0"/>
                <a:cs typeface="Arial" panose="020B0604020202020204" pitchFamily="34" charset="0"/>
              </a:rPr>
              <a:t>and expected color signal </a:t>
            </a:r>
            <a:r>
              <a:rPr lang="en-PH" sz="2000" dirty="0">
                <a:solidFill>
                  <a:srgbClr val="C00000"/>
                </a:solidFill>
                <a:latin typeface="Arial" panose="020B0604020202020204" pitchFamily="34" charset="0"/>
                <a:cs typeface="Arial" panose="020B0604020202020204" pitchFamily="34" charset="0"/>
              </a:rPr>
              <a:t>(red line) </a:t>
            </a:r>
            <a:r>
              <a:rPr lang="en-PH" sz="2000" dirty="0">
                <a:solidFill>
                  <a:schemeClr val="bg1"/>
                </a:solidFill>
                <a:latin typeface="Arial" panose="020B0604020202020204" pitchFamily="34" charset="0"/>
                <a:cs typeface="Arial" panose="020B0604020202020204" pitchFamily="34" charset="0"/>
              </a:rPr>
              <a:t>of each patch.  The reconstructed signal is approximated from linear superposition of </a:t>
            </a:r>
            <a:r>
              <a:rPr lang="en-PH" sz="2000" b="1" dirty="0">
                <a:solidFill>
                  <a:srgbClr val="FFC000"/>
                </a:solidFill>
                <a:latin typeface="Arial" panose="020B0604020202020204" pitchFamily="34" charset="0"/>
                <a:cs typeface="Arial" panose="020B0604020202020204" pitchFamily="34" charset="0"/>
              </a:rPr>
              <a:t>m=3 </a:t>
            </a:r>
            <a:r>
              <a:rPr lang="en-PH" sz="2000" dirty="0" err="1">
                <a:solidFill>
                  <a:schemeClr val="bg1"/>
                </a:solidFill>
                <a:latin typeface="Arial" panose="020B0604020202020204" pitchFamily="34" charset="0"/>
                <a:cs typeface="Arial" panose="020B0604020202020204" pitchFamily="34" charset="0"/>
              </a:rPr>
              <a:t>eigenspectra</a:t>
            </a:r>
            <a:r>
              <a:rPr lang="en-PH" sz="2000" dirty="0">
                <a:solidFill>
                  <a:schemeClr val="bg1"/>
                </a:solidFill>
                <a:latin typeface="Arial" panose="020B0604020202020204" pitchFamily="34" charset="0"/>
                <a:cs typeface="Arial" panose="020B0604020202020204" pitchFamily="34" charset="0"/>
              </a:rPr>
              <a:t> using equation 3, while expected color signal is computed from equation 1.</a:t>
            </a:r>
            <a:endParaRPr lang="en-PH" sz="1200" dirty="0">
              <a:solidFill>
                <a:srgbClr val="C00000"/>
              </a:solidFill>
              <a:effectLst/>
              <a:latin typeface="Arial" panose="020B0604020202020204" pitchFamily="34" charset="0"/>
              <a:cs typeface="Arial" panose="020B0604020202020204" pitchFamily="34" charset="0"/>
            </a:endParaRPr>
          </a:p>
        </p:txBody>
      </p:sp>
      <p:cxnSp>
        <p:nvCxnSpPr>
          <p:cNvPr id="12" name="Straight Arrow Connector 11">
            <a:extLst>
              <a:ext uri="{FF2B5EF4-FFF2-40B4-BE49-F238E27FC236}">
                <a16:creationId xmlns:a16="http://schemas.microsoft.com/office/drawing/2014/main" id="{24B29C99-A261-5B31-8323-536BCF0AC810}"/>
              </a:ext>
            </a:extLst>
          </p:cNvPr>
          <p:cNvCxnSpPr>
            <a:cxnSpLocks/>
          </p:cNvCxnSpPr>
          <p:nvPr/>
        </p:nvCxnSpPr>
        <p:spPr>
          <a:xfrm flipV="1">
            <a:off x="424543" y="5185638"/>
            <a:ext cx="0" cy="11171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68CDE87-BCBA-8E72-B031-AB8B7D63E639}"/>
              </a:ext>
            </a:extLst>
          </p:cNvPr>
          <p:cNvCxnSpPr>
            <a:cxnSpLocks/>
          </p:cNvCxnSpPr>
          <p:nvPr/>
        </p:nvCxnSpPr>
        <p:spPr>
          <a:xfrm>
            <a:off x="424543" y="6302829"/>
            <a:ext cx="107636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436D741-502E-DB4B-85B1-19B14CAC40E6}"/>
              </a:ext>
            </a:extLst>
          </p:cNvPr>
          <p:cNvSpPr txBox="1"/>
          <p:nvPr/>
        </p:nvSpPr>
        <p:spPr>
          <a:xfrm rot="16200000">
            <a:off x="-373701" y="5633568"/>
            <a:ext cx="1257932" cy="338553"/>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C(</a:t>
            </a:r>
            <a:r>
              <a:rPr lang="en-US" sz="1600" dirty="0" err="1">
                <a:latin typeface="Arial" panose="020B0604020202020204" pitchFamily="34" charset="0"/>
                <a:cs typeface="Arial" panose="020B0604020202020204" pitchFamily="34" charset="0"/>
              </a:rPr>
              <a:t>λ</a:t>
            </a:r>
            <a:r>
              <a:rPr lang="en-US" sz="1600" dirty="0">
                <a:latin typeface="Arial" panose="020B0604020202020204" pitchFamily="34" charset="0"/>
                <a:cs typeface="Arial" panose="020B0604020202020204" pitchFamily="34" charset="0"/>
              </a:rPr>
              <a:t>)</a:t>
            </a:r>
          </a:p>
        </p:txBody>
      </p:sp>
      <p:sp>
        <p:nvSpPr>
          <p:cNvPr id="16" name="TextBox 15">
            <a:extLst>
              <a:ext uri="{FF2B5EF4-FFF2-40B4-BE49-F238E27FC236}">
                <a16:creationId xmlns:a16="http://schemas.microsoft.com/office/drawing/2014/main" id="{814A06F2-D1B6-0CB2-9F92-72D126F14D30}"/>
              </a:ext>
            </a:extLst>
          </p:cNvPr>
          <p:cNvSpPr txBox="1"/>
          <p:nvPr/>
        </p:nvSpPr>
        <p:spPr>
          <a:xfrm>
            <a:off x="-223882" y="6287935"/>
            <a:ext cx="2228112" cy="338554"/>
          </a:xfrm>
          <a:prstGeom prst="rect">
            <a:avLst/>
          </a:prstGeom>
          <a:noFill/>
        </p:spPr>
        <p:txBody>
          <a:bodyPr wrap="square" rtlCol="0">
            <a:spAutoFit/>
          </a:bodyPr>
          <a:lstStyle/>
          <a:p>
            <a:pPr algn="ctr"/>
            <a:r>
              <a:rPr lang="en-US" sz="1600" dirty="0" err="1">
                <a:latin typeface="Arial" panose="020B0604020202020204" pitchFamily="34" charset="0"/>
                <a:cs typeface="Arial" panose="020B0604020202020204" pitchFamily="34" charset="0"/>
              </a:rPr>
              <a:t>λ</a:t>
            </a:r>
            <a:endParaRPr lang="en-US" sz="16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9C429EBC-6CC3-1C43-8BEB-8AAD5C1B4CA8}"/>
              </a:ext>
            </a:extLst>
          </p:cNvPr>
          <p:cNvSpPr>
            <a:spLocks noGrp="1"/>
          </p:cNvSpPr>
          <p:nvPr>
            <p:ph type="sldNum" sz="quarter" idx="12"/>
          </p:nvPr>
        </p:nvSpPr>
        <p:spPr/>
        <p:txBody>
          <a:bodyPr/>
          <a:lstStyle/>
          <a:p>
            <a:fld id="{BED93DF4-F9B9-B147-A104-399FCC2996C9}" type="slidenum">
              <a:rPr lang="en-US" smtClean="0"/>
              <a:t>12</a:t>
            </a:fld>
            <a:endParaRPr lang="en-US"/>
          </a:p>
        </p:txBody>
      </p:sp>
    </p:spTree>
    <p:extLst>
      <p:ext uri="{BB962C8B-B14F-4D97-AF65-F5344CB8AC3E}">
        <p14:creationId xmlns:p14="http://schemas.microsoft.com/office/powerpoint/2010/main" val="1659199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5E487C1-1286-1050-5C25-E3A6380EDC0D}"/>
              </a:ext>
            </a:extLst>
          </p:cNvPr>
          <p:cNvPicPr>
            <a:picLocks noChangeAspect="1"/>
          </p:cNvPicPr>
          <p:nvPr/>
        </p:nvPicPr>
        <p:blipFill>
          <a:blip r:embed="rId2"/>
          <a:stretch>
            <a:fillRect/>
          </a:stretch>
        </p:blipFill>
        <p:spPr>
          <a:xfrm>
            <a:off x="1188720" y="788088"/>
            <a:ext cx="8117358" cy="6076356"/>
          </a:xfrm>
          <a:prstGeom prst="rect">
            <a:avLst/>
          </a:prstGeom>
        </p:spPr>
      </p:pic>
      <p:cxnSp>
        <p:nvCxnSpPr>
          <p:cNvPr id="8" name="Straight Arrow Connector 7">
            <a:extLst>
              <a:ext uri="{FF2B5EF4-FFF2-40B4-BE49-F238E27FC236}">
                <a16:creationId xmlns:a16="http://schemas.microsoft.com/office/drawing/2014/main" id="{81A8DC68-D60D-7D1A-4A4B-F1DD44480FE8}"/>
              </a:ext>
            </a:extLst>
          </p:cNvPr>
          <p:cNvCxnSpPr>
            <a:cxnSpLocks/>
          </p:cNvCxnSpPr>
          <p:nvPr/>
        </p:nvCxnSpPr>
        <p:spPr>
          <a:xfrm>
            <a:off x="1500911" y="1131371"/>
            <a:ext cx="9929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9819D91-0FF6-2D8F-C7FD-6E43CED17716}"/>
              </a:ext>
            </a:extLst>
          </p:cNvPr>
          <p:cNvSpPr txBox="1"/>
          <p:nvPr/>
        </p:nvSpPr>
        <p:spPr>
          <a:xfrm>
            <a:off x="130900" y="936694"/>
            <a:ext cx="1492160" cy="338554"/>
          </a:xfrm>
          <a:prstGeom prst="rect">
            <a:avLst/>
          </a:prstGeom>
          <a:noFill/>
        </p:spPr>
        <p:txBody>
          <a:bodyPr wrap="square" rtlCol="0">
            <a:spAutoFit/>
          </a:bodyPr>
          <a:lstStyle/>
          <a:p>
            <a:r>
              <a:rPr lang="en-US" sz="1600" i="1" dirty="0">
                <a:solidFill>
                  <a:schemeClr val="accent2">
                    <a:lumMod val="75000"/>
                  </a:schemeClr>
                </a:solidFill>
                <a:latin typeface="Arial" panose="020B0604020202020204" pitchFamily="34" charset="0"/>
                <a:cs typeface="Arial" panose="020B0604020202020204" pitchFamily="34" charset="0"/>
              </a:rPr>
              <a:t>patch number</a:t>
            </a:r>
          </a:p>
        </p:txBody>
      </p:sp>
      <p:pic>
        <p:nvPicPr>
          <p:cNvPr id="15" name="Picture 14">
            <a:extLst>
              <a:ext uri="{FF2B5EF4-FFF2-40B4-BE49-F238E27FC236}">
                <a16:creationId xmlns:a16="http://schemas.microsoft.com/office/drawing/2014/main" id="{43FFC919-C100-E6FF-4BE4-92C50D60B39B}"/>
              </a:ext>
            </a:extLst>
          </p:cNvPr>
          <p:cNvPicPr>
            <a:picLocks noChangeAspect="1"/>
          </p:cNvPicPr>
          <p:nvPr/>
        </p:nvPicPr>
        <p:blipFill rotWithShape="1">
          <a:blip r:embed="rId3"/>
          <a:srcRect r="67990"/>
          <a:stretch/>
        </p:blipFill>
        <p:spPr>
          <a:xfrm>
            <a:off x="9506366" y="2428349"/>
            <a:ext cx="1896367" cy="883582"/>
          </a:xfrm>
          <a:prstGeom prst="rect">
            <a:avLst/>
          </a:prstGeom>
        </p:spPr>
      </p:pic>
      <p:sp>
        <p:nvSpPr>
          <p:cNvPr id="16" name="TextBox 15">
            <a:extLst>
              <a:ext uri="{FF2B5EF4-FFF2-40B4-BE49-F238E27FC236}">
                <a16:creationId xmlns:a16="http://schemas.microsoft.com/office/drawing/2014/main" id="{43A5B43B-91C0-6F12-0AF0-D88F966AD39E}"/>
              </a:ext>
            </a:extLst>
          </p:cNvPr>
          <p:cNvSpPr txBox="1"/>
          <p:nvPr/>
        </p:nvSpPr>
        <p:spPr>
          <a:xfrm>
            <a:off x="9052725" y="2259072"/>
            <a:ext cx="2350008" cy="338554"/>
          </a:xfrm>
          <a:prstGeom prst="rect">
            <a:avLst/>
          </a:prstGeom>
          <a:noFill/>
        </p:spPr>
        <p:txBody>
          <a:bodyPr wrap="square" rtlCol="0">
            <a:spAutoFit/>
          </a:bodyPr>
          <a:lstStyle/>
          <a:p>
            <a:r>
              <a:rPr lang="en-US" sz="1600" i="1" dirty="0">
                <a:latin typeface="Arial" panose="020B0604020202020204" pitchFamily="34" charset="0"/>
                <a:cs typeface="Arial" panose="020B0604020202020204" pitchFamily="34" charset="0"/>
              </a:rPr>
              <a:t>Equation 3:</a:t>
            </a:r>
          </a:p>
        </p:txBody>
      </p:sp>
      <p:pic>
        <p:nvPicPr>
          <p:cNvPr id="18" name="Picture 17">
            <a:extLst>
              <a:ext uri="{FF2B5EF4-FFF2-40B4-BE49-F238E27FC236}">
                <a16:creationId xmlns:a16="http://schemas.microsoft.com/office/drawing/2014/main" id="{4C20D219-B8C2-E78D-C196-FB1688D1561B}"/>
              </a:ext>
            </a:extLst>
          </p:cNvPr>
          <p:cNvPicPr>
            <a:picLocks noChangeAspect="1"/>
          </p:cNvPicPr>
          <p:nvPr/>
        </p:nvPicPr>
        <p:blipFill>
          <a:blip r:embed="rId4"/>
          <a:stretch>
            <a:fillRect/>
          </a:stretch>
        </p:blipFill>
        <p:spPr>
          <a:xfrm>
            <a:off x="9457704" y="1516733"/>
            <a:ext cx="2356456" cy="521587"/>
          </a:xfrm>
          <a:prstGeom prst="rect">
            <a:avLst/>
          </a:prstGeom>
        </p:spPr>
      </p:pic>
      <p:sp>
        <p:nvSpPr>
          <p:cNvPr id="19" name="TextBox 18">
            <a:extLst>
              <a:ext uri="{FF2B5EF4-FFF2-40B4-BE49-F238E27FC236}">
                <a16:creationId xmlns:a16="http://schemas.microsoft.com/office/drawing/2014/main" id="{847F268B-15FD-2859-3562-063E277C66B8}"/>
              </a:ext>
            </a:extLst>
          </p:cNvPr>
          <p:cNvSpPr txBox="1"/>
          <p:nvPr/>
        </p:nvSpPr>
        <p:spPr>
          <a:xfrm>
            <a:off x="9052725" y="1206213"/>
            <a:ext cx="2350008" cy="338554"/>
          </a:xfrm>
          <a:prstGeom prst="rect">
            <a:avLst/>
          </a:prstGeom>
          <a:noFill/>
        </p:spPr>
        <p:txBody>
          <a:bodyPr wrap="square" rtlCol="0">
            <a:spAutoFit/>
          </a:bodyPr>
          <a:lstStyle/>
          <a:p>
            <a:r>
              <a:rPr lang="en-US" sz="1600" i="1" dirty="0">
                <a:latin typeface="Arial" panose="020B0604020202020204" pitchFamily="34" charset="0"/>
                <a:cs typeface="Arial" panose="020B0604020202020204" pitchFamily="34" charset="0"/>
              </a:rPr>
              <a:t>Equation 1:</a:t>
            </a:r>
          </a:p>
        </p:txBody>
      </p:sp>
      <p:sp>
        <p:nvSpPr>
          <p:cNvPr id="20" name="Rectangle 19">
            <a:extLst>
              <a:ext uri="{FF2B5EF4-FFF2-40B4-BE49-F238E27FC236}">
                <a16:creationId xmlns:a16="http://schemas.microsoft.com/office/drawing/2014/main" id="{B9A504FF-A1E2-169D-ACD9-99017C2411D3}"/>
              </a:ext>
            </a:extLst>
          </p:cNvPr>
          <p:cNvSpPr/>
          <p:nvPr/>
        </p:nvSpPr>
        <p:spPr>
          <a:xfrm>
            <a:off x="8798979" y="3481208"/>
            <a:ext cx="3268980" cy="297600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3A22FDBB-BF6C-419A-200D-86A98FCEB40A}"/>
              </a:ext>
            </a:extLst>
          </p:cNvPr>
          <p:cNvSpPr txBox="1"/>
          <p:nvPr/>
        </p:nvSpPr>
        <p:spPr>
          <a:xfrm>
            <a:off x="8888298" y="3638974"/>
            <a:ext cx="3090342" cy="1815882"/>
          </a:xfrm>
          <a:prstGeom prst="rect">
            <a:avLst/>
          </a:prstGeom>
          <a:noFill/>
        </p:spPr>
        <p:txBody>
          <a:bodyPr wrap="square" rtlCol="0">
            <a:spAutoFit/>
          </a:bodyPr>
          <a:lstStyle/>
          <a:p>
            <a:r>
              <a:rPr lang="en-US" sz="1600" dirty="0"/>
              <a:t>Surprisingly, beyond 3 principal components, the reconstructed color signals failed to match the expected. Here is an example for m=4. Notably, reconstructed color signal has values on the negative y-axis.</a:t>
            </a:r>
          </a:p>
        </p:txBody>
      </p:sp>
      <p:sp>
        <p:nvSpPr>
          <p:cNvPr id="17" name="Title 1">
            <a:extLst>
              <a:ext uri="{FF2B5EF4-FFF2-40B4-BE49-F238E27FC236}">
                <a16:creationId xmlns:a16="http://schemas.microsoft.com/office/drawing/2014/main" id="{94B98512-B064-FAF3-C2A4-797706A75710}"/>
              </a:ext>
            </a:extLst>
          </p:cNvPr>
          <p:cNvSpPr>
            <a:spLocks noGrp="1"/>
          </p:cNvSpPr>
          <p:nvPr>
            <p:ph type="title"/>
          </p:nvPr>
        </p:nvSpPr>
        <p:spPr>
          <a:xfrm>
            <a:off x="0" y="-2927"/>
            <a:ext cx="12192000" cy="913544"/>
          </a:xfrm>
          <a:solidFill>
            <a:schemeClr val="tx1"/>
          </a:solidFill>
          <a:ln>
            <a:solidFill>
              <a:schemeClr val="tx1"/>
            </a:solidFill>
          </a:ln>
        </p:spPr>
        <p:txBody>
          <a:bodyPr>
            <a:normAutofit fontScale="90000"/>
          </a:bodyPr>
          <a:lstStyle/>
          <a:p>
            <a:r>
              <a:rPr lang="en-PH" sz="2700" b="1" dirty="0">
                <a:solidFill>
                  <a:srgbClr val="FFC000"/>
                </a:solidFill>
                <a:latin typeface="Arial" panose="020B0604020202020204" pitchFamily="34" charset="0"/>
                <a:cs typeface="Arial" panose="020B0604020202020204" pitchFamily="34" charset="0"/>
              </a:rPr>
              <a:t>RESULTS: </a:t>
            </a:r>
            <a:r>
              <a:rPr lang="en-PH" sz="2000" dirty="0">
                <a:solidFill>
                  <a:schemeClr val="bg1"/>
                </a:solidFill>
                <a:latin typeface="Arial" panose="020B0604020202020204" pitchFamily="34" charset="0"/>
                <a:cs typeface="Arial" panose="020B0604020202020204" pitchFamily="34" charset="0"/>
              </a:rPr>
              <a:t>Reconstructed color signal </a:t>
            </a:r>
            <a:r>
              <a:rPr lang="en-PH" sz="2000" dirty="0">
                <a:solidFill>
                  <a:schemeClr val="accent1"/>
                </a:solidFill>
                <a:latin typeface="Arial" panose="020B0604020202020204" pitchFamily="34" charset="0"/>
                <a:cs typeface="Arial" panose="020B0604020202020204" pitchFamily="34" charset="0"/>
              </a:rPr>
              <a:t>(blue line) </a:t>
            </a:r>
            <a:r>
              <a:rPr lang="en-PH" sz="2000" dirty="0">
                <a:solidFill>
                  <a:schemeClr val="bg1"/>
                </a:solidFill>
                <a:latin typeface="Arial" panose="020B0604020202020204" pitchFamily="34" charset="0"/>
                <a:cs typeface="Arial" panose="020B0604020202020204" pitchFamily="34" charset="0"/>
              </a:rPr>
              <a:t>and expected color signal </a:t>
            </a:r>
            <a:r>
              <a:rPr lang="en-PH" sz="2000" dirty="0">
                <a:solidFill>
                  <a:srgbClr val="C00000"/>
                </a:solidFill>
                <a:latin typeface="Arial" panose="020B0604020202020204" pitchFamily="34" charset="0"/>
                <a:cs typeface="Arial" panose="020B0604020202020204" pitchFamily="34" charset="0"/>
              </a:rPr>
              <a:t>(red line) </a:t>
            </a:r>
            <a:r>
              <a:rPr lang="en-PH" sz="2000" dirty="0">
                <a:solidFill>
                  <a:schemeClr val="bg1"/>
                </a:solidFill>
                <a:latin typeface="Arial" panose="020B0604020202020204" pitchFamily="34" charset="0"/>
                <a:cs typeface="Arial" panose="020B0604020202020204" pitchFamily="34" charset="0"/>
              </a:rPr>
              <a:t>of each patch.  The reconstructed signal is approximated from linear superposition of </a:t>
            </a:r>
            <a:r>
              <a:rPr lang="en-PH" sz="2000" b="1" dirty="0">
                <a:solidFill>
                  <a:srgbClr val="FFC000"/>
                </a:solidFill>
                <a:latin typeface="Arial" panose="020B0604020202020204" pitchFamily="34" charset="0"/>
                <a:cs typeface="Arial" panose="020B0604020202020204" pitchFamily="34" charset="0"/>
              </a:rPr>
              <a:t>m=4 </a:t>
            </a:r>
            <a:r>
              <a:rPr lang="en-PH" sz="2000" dirty="0" err="1">
                <a:solidFill>
                  <a:schemeClr val="bg1"/>
                </a:solidFill>
                <a:latin typeface="Arial" panose="020B0604020202020204" pitchFamily="34" charset="0"/>
                <a:cs typeface="Arial" panose="020B0604020202020204" pitchFamily="34" charset="0"/>
              </a:rPr>
              <a:t>eigenspectra</a:t>
            </a:r>
            <a:r>
              <a:rPr lang="en-PH" sz="2000" dirty="0">
                <a:solidFill>
                  <a:schemeClr val="bg1"/>
                </a:solidFill>
                <a:latin typeface="Arial" panose="020B0604020202020204" pitchFamily="34" charset="0"/>
                <a:cs typeface="Arial" panose="020B0604020202020204" pitchFamily="34" charset="0"/>
              </a:rPr>
              <a:t> using equation 3, while expected color signal is computed from equation 1.</a:t>
            </a:r>
            <a:endParaRPr lang="en-PH" sz="1200" dirty="0">
              <a:solidFill>
                <a:srgbClr val="C00000"/>
              </a:solidFill>
              <a:effectLst/>
              <a:latin typeface="Arial" panose="020B0604020202020204" pitchFamily="34" charset="0"/>
              <a:cs typeface="Arial" panose="020B0604020202020204" pitchFamily="34" charset="0"/>
            </a:endParaRPr>
          </a:p>
        </p:txBody>
      </p:sp>
      <p:cxnSp>
        <p:nvCxnSpPr>
          <p:cNvPr id="12" name="Straight Arrow Connector 11">
            <a:extLst>
              <a:ext uri="{FF2B5EF4-FFF2-40B4-BE49-F238E27FC236}">
                <a16:creationId xmlns:a16="http://schemas.microsoft.com/office/drawing/2014/main" id="{3A3255CD-271F-402B-42EF-DC74D3ADFF04}"/>
              </a:ext>
            </a:extLst>
          </p:cNvPr>
          <p:cNvCxnSpPr>
            <a:cxnSpLocks/>
          </p:cNvCxnSpPr>
          <p:nvPr/>
        </p:nvCxnSpPr>
        <p:spPr>
          <a:xfrm flipV="1">
            <a:off x="424543" y="5185638"/>
            <a:ext cx="0" cy="11171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3430F4-94F9-2F17-05F8-E7E2D284A369}"/>
              </a:ext>
            </a:extLst>
          </p:cNvPr>
          <p:cNvCxnSpPr>
            <a:cxnSpLocks/>
          </p:cNvCxnSpPr>
          <p:nvPr/>
        </p:nvCxnSpPr>
        <p:spPr>
          <a:xfrm>
            <a:off x="424543" y="6302829"/>
            <a:ext cx="107636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AEC7F04-5FBE-C774-977B-28ACFE525439}"/>
              </a:ext>
            </a:extLst>
          </p:cNvPr>
          <p:cNvSpPr txBox="1"/>
          <p:nvPr/>
        </p:nvSpPr>
        <p:spPr>
          <a:xfrm rot="16200000">
            <a:off x="-373701" y="5633568"/>
            <a:ext cx="1257932" cy="338553"/>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C(</a:t>
            </a:r>
            <a:r>
              <a:rPr lang="en-US" sz="1600" dirty="0" err="1">
                <a:latin typeface="Arial" panose="020B0604020202020204" pitchFamily="34" charset="0"/>
                <a:cs typeface="Arial" panose="020B0604020202020204" pitchFamily="34" charset="0"/>
              </a:rPr>
              <a:t>λ</a:t>
            </a:r>
            <a:r>
              <a:rPr lang="en-US" sz="1600" dirty="0">
                <a:latin typeface="Arial" panose="020B0604020202020204" pitchFamily="34" charset="0"/>
                <a:cs typeface="Arial" panose="020B0604020202020204" pitchFamily="34" charset="0"/>
              </a:rPr>
              <a:t>)</a:t>
            </a:r>
          </a:p>
        </p:txBody>
      </p:sp>
      <p:sp>
        <p:nvSpPr>
          <p:cNvPr id="23" name="TextBox 22">
            <a:extLst>
              <a:ext uri="{FF2B5EF4-FFF2-40B4-BE49-F238E27FC236}">
                <a16:creationId xmlns:a16="http://schemas.microsoft.com/office/drawing/2014/main" id="{6DBB7FA7-DABC-DDAA-86FB-75FF1646C483}"/>
              </a:ext>
            </a:extLst>
          </p:cNvPr>
          <p:cNvSpPr txBox="1"/>
          <p:nvPr/>
        </p:nvSpPr>
        <p:spPr>
          <a:xfrm>
            <a:off x="-223882" y="6287935"/>
            <a:ext cx="2228112" cy="338554"/>
          </a:xfrm>
          <a:prstGeom prst="rect">
            <a:avLst/>
          </a:prstGeom>
          <a:noFill/>
        </p:spPr>
        <p:txBody>
          <a:bodyPr wrap="square" rtlCol="0">
            <a:spAutoFit/>
          </a:bodyPr>
          <a:lstStyle/>
          <a:p>
            <a:pPr algn="ctr"/>
            <a:r>
              <a:rPr lang="en-US" sz="1600" dirty="0" err="1">
                <a:latin typeface="Arial" panose="020B0604020202020204" pitchFamily="34" charset="0"/>
                <a:cs typeface="Arial" panose="020B0604020202020204" pitchFamily="34" charset="0"/>
              </a:rPr>
              <a:t>λ</a:t>
            </a:r>
            <a:endParaRPr lang="en-US" sz="16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10263578-0759-C2E1-F888-95E6553C78E2}"/>
              </a:ext>
            </a:extLst>
          </p:cNvPr>
          <p:cNvSpPr>
            <a:spLocks noGrp="1"/>
          </p:cNvSpPr>
          <p:nvPr>
            <p:ph type="sldNum" sz="quarter" idx="12"/>
          </p:nvPr>
        </p:nvSpPr>
        <p:spPr/>
        <p:txBody>
          <a:bodyPr/>
          <a:lstStyle/>
          <a:p>
            <a:fld id="{BED93DF4-F9B9-B147-A104-399FCC2996C9}" type="slidenum">
              <a:rPr lang="en-US" smtClean="0"/>
              <a:t>13</a:t>
            </a:fld>
            <a:endParaRPr lang="en-US"/>
          </a:p>
        </p:txBody>
      </p:sp>
    </p:spTree>
    <p:extLst>
      <p:ext uri="{BB962C8B-B14F-4D97-AF65-F5344CB8AC3E}">
        <p14:creationId xmlns:p14="http://schemas.microsoft.com/office/powerpoint/2010/main" val="3569636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23B14BF-1C1D-82E7-8850-DC23810D1C8C}"/>
              </a:ext>
            </a:extLst>
          </p:cNvPr>
          <p:cNvPicPr>
            <a:picLocks noChangeAspect="1"/>
          </p:cNvPicPr>
          <p:nvPr/>
        </p:nvPicPr>
        <p:blipFill>
          <a:blip r:embed="rId2"/>
          <a:stretch>
            <a:fillRect/>
          </a:stretch>
        </p:blipFill>
        <p:spPr>
          <a:xfrm>
            <a:off x="1197327" y="788087"/>
            <a:ext cx="8108751" cy="6069913"/>
          </a:xfrm>
          <a:prstGeom prst="rect">
            <a:avLst/>
          </a:prstGeom>
        </p:spPr>
      </p:pic>
      <p:cxnSp>
        <p:nvCxnSpPr>
          <p:cNvPr id="8" name="Straight Arrow Connector 7">
            <a:extLst>
              <a:ext uri="{FF2B5EF4-FFF2-40B4-BE49-F238E27FC236}">
                <a16:creationId xmlns:a16="http://schemas.microsoft.com/office/drawing/2014/main" id="{81A8DC68-D60D-7D1A-4A4B-F1DD44480FE8}"/>
              </a:ext>
            </a:extLst>
          </p:cNvPr>
          <p:cNvCxnSpPr>
            <a:cxnSpLocks/>
          </p:cNvCxnSpPr>
          <p:nvPr/>
        </p:nvCxnSpPr>
        <p:spPr>
          <a:xfrm>
            <a:off x="1500911" y="1131371"/>
            <a:ext cx="9929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9819D91-0FF6-2D8F-C7FD-6E43CED17716}"/>
              </a:ext>
            </a:extLst>
          </p:cNvPr>
          <p:cNvSpPr txBox="1"/>
          <p:nvPr/>
        </p:nvSpPr>
        <p:spPr>
          <a:xfrm>
            <a:off x="130900" y="936694"/>
            <a:ext cx="1492160" cy="338554"/>
          </a:xfrm>
          <a:prstGeom prst="rect">
            <a:avLst/>
          </a:prstGeom>
          <a:noFill/>
        </p:spPr>
        <p:txBody>
          <a:bodyPr wrap="square" rtlCol="0">
            <a:spAutoFit/>
          </a:bodyPr>
          <a:lstStyle/>
          <a:p>
            <a:r>
              <a:rPr lang="en-US" sz="1600" i="1" dirty="0">
                <a:solidFill>
                  <a:schemeClr val="accent2">
                    <a:lumMod val="75000"/>
                  </a:schemeClr>
                </a:solidFill>
                <a:latin typeface="Arial" panose="020B0604020202020204" pitchFamily="34" charset="0"/>
                <a:cs typeface="Arial" panose="020B0604020202020204" pitchFamily="34" charset="0"/>
              </a:rPr>
              <a:t>patch number</a:t>
            </a:r>
          </a:p>
        </p:txBody>
      </p:sp>
      <p:pic>
        <p:nvPicPr>
          <p:cNvPr id="16" name="Picture 15">
            <a:extLst>
              <a:ext uri="{FF2B5EF4-FFF2-40B4-BE49-F238E27FC236}">
                <a16:creationId xmlns:a16="http://schemas.microsoft.com/office/drawing/2014/main" id="{E45C6A85-8073-7180-092A-85AD0420DAC7}"/>
              </a:ext>
            </a:extLst>
          </p:cNvPr>
          <p:cNvPicPr>
            <a:picLocks noChangeAspect="1"/>
          </p:cNvPicPr>
          <p:nvPr/>
        </p:nvPicPr>
        <p:blipFill rotWithShape="1">
          <a:blip r:embed="rId3"/>
          <a:srcRect r="67990"/>
          <a:stretch/>
        </p:blipFill>
        <p:spPr>
          <a:xfrm>
            <a:off x="9506366" y="2428349"/>
            <a:ext cx="1896367" cy="883582"/>
          </a:xfrm>
          <a:prstGeom prst="rect">
            <a:avLst/>
          </a:prstGeom>
        </p:spPr>
      </p:pic>
      <p:sp>
        <p:nvSpPr>
          <p:cNvPr id="17" name="TextBox 16">
            <a:extLst>
              <a:ext uri="{FF2B5EF4-FFF2-40B4-BE49-F238E27FC236}">
                <a16:creationId xmlns:a16="http://schemas.microsoft.com/office/drawing/2014/main" id="{ACDB09C1-8BEE-16B8-DF2A-49DBBDADD9D7}"/>
              </a:ext>
            </a:extLst>
          </p:cNvPr>
          <p:cNvSpPr txBox="1"/>
          <p:nvPr/>
        </p:nvSpPr>
        <p:spPr>
          <a:xfrm>
            <a:off x="9052725" y="2259072"/>
            <a:ext cx="2350008" cy="338554"/>
          </a:xfrm>
          <a:prstGeom prst="rect">
            <a:avLst/>
          </a:prstGeom>
          <a:noFill/>
        </p:spPr>
        <p:txBody>
          <a:bodyPr wrap="square" rtlCol="0">
            <a:spAutoFit/>
          </a:bodyPr>
          <a:lstStyle/>
          <a:p>
            <a:r>
              <a:rPr lang="en-US" sz="1600" i="1" dirty="0">
                <a:latin typeface="Arial" panose="020B0604020202020204" pitchFamily="34" charset="0"/>
                <a:cs typeface="Arial" panose="020B0604020202020204" pitchFamily="34" charset="0"/>
              </a:rPr>
              <a:t>Equation 3:</a:t>
            </a:r>
          </a:p>
        </p:txBody>
      </p:sp>
      <p:pic>
        <p:nvPicPr>
          <p:cNvPr id="18" name="Picture 17">
            <a:extLst>
              <a:ext uri="{FF2B5EF4-FFF2-40B4-BE49-F238E27FC236}">
                <a16:creationId xmlns:a16="http://schemas.microsoft.com/office/drawing/2014/main" id="{8ADFCE31-84C0-90C5-6A67-732C16F6F7BD}"/>
              </a:ext>
            </a:extLst>
          </p:cNvPr>
          <p:cNvPicPr>
            <a:picLocks noChangeAspect="1"/>
          </p:cNvPicPr>
          <p:nvPr/>
        </p:nvPicPr>
        <p:blipFill>
          <a:blip r:embed="rId4"/>
          <a:stretch>
            <a:fillRect/>
          </a:stretch>
        </p:blipFill>
        <p:spPr>
          <a:xfrm>
            <a:off x="9457704" y="1516733"/>
            <a:ext cx="2356456" cy="521587"/>
          </a:xfrm>
          <a:prstGeom prst="rect">
            <a:avLst/>
          </a:prstGeom>
        </p:spPr>
      </p:pic>
      <p:sp>
        <p:nvSpPr>
          <p:cNvPr id="19" name="TextBox 18">
            <a:extLst>
              <a:ext uri="{FF2B5EF4-FFF2-40B4-BE49-F238E27FC236}">
                <a16:creationId xmlns:a16="http://schemas.microsoft.com/office/drawing/2014/main" id="{46B9E545-77FC-0E42-B6CF-A8E33EADFBC2}"/>
              </a:ext>
            </a:extLst>
          </p:cNvPr>
          <p:cNvSpPr txBox="1"/>
          <p:nvPr/>
        </p:nvSpPr>
        <p:spPr>
          <a:xfrm>
            <a:off x="9052725" y="1206213"/>
            <a:ext cx="2350008" cy="338554"/>
          </a:xfrm>
          <a:prstGeom prst="rect">
            <a:avLst/>
          </a:prstGeom>
          <a:noFill/>
        </p:spPr>
        <p:txBody>
          <a:bodyPr wrap="square" rtlCol="0">
            <a:spAutoFit/>
          </a:bodyPr>
          <a:lstStyle/>
          <a:p>
            <a:r>
              <a:rPr lang="en-US" sz="1600" i="1" dirty="0">
                <a:latin typeface="Arial" panose="020B0604020202020204" pitchFamily="34" charset="0"/>
                <a:cs typeface="Arial" panose="020B0604020202020204" pitchFamily="34" charset="0"/>
              </a:rPr>
              <a:t>Equation 1:</a:t>
            </a:r>
          </a:p>
        </p:txBody>
      </p:sp>
      <p:sp>
        <p:nvSpPr>
          <p:cNvPr id="20" name="Rectangle 19">
            <a:extLst>
              <a:ext uri="{FF2B5EF4-FFF2-40B4-BE49-F238E27FC236}">
                <a16:creationId xmlns:a16="http://schemas.microsoft.com/office/drawing/2014/main" id="{3254A1C8-35F6-FC6F-3700-143CF1DD2E13}"/>
              </a:ext>
            </a:extLst>
          </p:cNvPr>
          <p:cNvSpPr/>
          <p:nvPr/>
        </p:nvSpPr>
        <p:spPr>
          <a:xfrm>
            <a:off x="8798979" y="3481208"/>
            <a:ext cx="3268980" cy="297600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D016DAAE-7F25-522C-5233-EEA30674DD4D}"/>
              </a:ext>
            </a:extLst>
          </p:cNvPr>
          <p:cNvSpPr txBox="1"/>
          <p:nvPr/>
        </p:nvSpPr>
        <p:spPr>
          <a:xfrm>
            <a:off x="8888298" y="3638974"/>
            <a:ext cx="3090342" cy="2308324"/>
          </a:xfrm>
          <a:prstGeom prst="rect">
            <a:avLst/>
          </a:prstGeom>
          <a:noFill/>
        </p:spPr>
        <p:txBody>
          <a:bodyPr wrap="square" rtlCol="0">
            <a:spAutoFit/>
          </a:bodyPr>
          <a:lstStyle/>
          <a:p>
            <a:r>
              <a:rPr lang="en-US" sz="1600" dirty="0"/>
              <a:t>Here’s another example for m=5. It keeps giving 2 peaks.</a:t>
            </a:r>
          </a:p>
          <a:p>
            <a:endParaRPr lang="en-US" sz="1600" dirty="0"/>
          </a:p>
          <a:p>
            <a:r>
              <a:rPr lang="en-US" sz="1600" dirty="0"/>
              <a:t>I have consulted some of my classmates (</a:t>
            </a:r>
            <a:r>
              <a:rPr lang="en-US" sz="1600" dirty="0" err="1"/>
              <a:t>Jonel</a:t>
            </a:r>
            <a:r>
              <a:rPr lang="en-US" sz="1600" dirty="0"/>
              <a:t> and Chris) and they also have the same observation. </a:t>
            </a:r>
          </a:p>
          <a:p>
            <a:endParaRPr lang="en-US" sz="1600" dirty="0"/>
          </a:p>
          <a:p>
            <a:r>
              <a:rPr lang="en-US" sz="1600" dirty="0"/>
              <a:t>I don’t know yet why.  </a:t>
            </a:r>
          </a:p>
        </p:txBody>
      </p:sp>
      <p:sp>
        <p:nvSpPr>
          <p:cNvPr id="14" name="Title 1">
            <a:extLst>
              <a:ext uri="{FF2B5EF4-FFF2-40B4-BE49-F238E27FC236}">
                <a16:creationId xmlns:a16="http://schemas.microsoft.com/office/drawing/2014/main" id="{1A700C30-BE62-8996-82FA-1B77DA7731BB}"/>
              </a:ext>
            </a:extLst>
          </p:cNvPr>
          <p:cNvSpPr txBox="1">
            <a:spLocks/>
          </p:cNvSpPr>
          <p:nvPr/>
        </p:nvSpPr>
        <p:spPr>
          <a:xfrm>
            <a:off x="0" y="-2927"/>
            <a:ext cx="12192000" cy="913544"/>
          </a:xfrm>
          <a:prstGeom prst="rect">
            <a:avLst/>
          </a:prstGeom>
          <a:solidFill>
            <a:schemeClr val="tx1"/>
          </a:solidFill>
          <a:ln>
            <a:solidFill>
              <a:schemeClr val="tx1"/>
            </a:solidFill>
          </a:ln>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PH" sz="2700" b="1" dirty="0">
                <a:solidFill>
                  <a:srgbClr val="FFC000"/>
                </a:solidFill>
                <a:latin typeface="Arial" panose="020B0604020202020204" pitchFamily="34" charset="0"/>
                <a:cs typeface="Arial" panose="020B0604020202020204" pitchFamily="34" charset="0"/>
              </a:rPr>
              <a:t>RESULTS: </a:t>
            </a:r>
            <a:r>
              <a:rPr lang="en-PH" sz="2000" dirty="0">
                <a:solidFill>
                  <a:schemeClr val="bg1"/>
                </a:solidFill>
                <a:latin typeface="Arial" panose="020B0604020202020204" pitchFamily="34" charset="0"/>
                <a:cs typeface="Arial" panose="020B0604020202020204" pitchFamily="34" charset="0"/>
              </a:rPr>
              <a:t>Reconstructed color signal </a:t>
            </a:r>
            <a:r>
              <a:rPr lang="en-PH" sz="2000" dirty="0">
                <a:solidFill>
                  <a:schemeClr val="accent1"/>
                </a:solidFill>
                <a:latin typeface="Arial" panose="020B0604020202020204" pitchFamily="34" charset="0"/>
                <a:cs typeface="Arial" panose="020B0604020202020204" pitchFamily="34" charset="0"/>
              </a:rPr>
              <a:t>(blue line) </a:t>
            </a:r>
            <a:r>
              <a:rPr lang="en-PH" sz="2000" dirty="0">
                <a:solidFill>
                  <a:schemeClr val="bg1"/>
                </a:solidFill>
                <a:latin typeface="Arial" panose="020B0604020202020204" pitchFamily="34" charset="0"/>
                <a:cs typeface="Arial" panose="020B0604020202020204" pitchFamily="34" charset="0"/>
              </a:rPr>
              <a:t>and expected color signal </a:t>
            </a:r>
            <a:r>
              <a:rPr lang="en-PH" sz="2000" dirty="0">
                <a:solidFill>
                  <a:srgbClr val="C00000"/>
                </a:solidFill>
                <a:latin typeface="Arial" panose="020B0604020202020204" pitchFamily="34" charset="0"/>
                <a:cs typeface="Arial" panose="020B0604020202020204" pitchFamily="34" charset="0"/>
              </a:rPr>
              <a:t>(red line) </a:t>
            </a:r>
            <a:r>
              <a:rPr lang="en-PH" sz="2000" dirty="0">
                <a:solidFill>
                  <a:schemeClr val="bg1"/>
                </a:solidFill>
                <a:latin typeface="Arial" panose="020B0604020202020204" pitchFamily="34" charset="0"/>
                <a:cs typeface="Arial" panose="020B0604020202020204" pitchFamily="34" charset="0"/>
              </a:rPr>
              <a:t>of each patch.  The reconstructed signal is approximated from linear superposition of </a:t>
            </a:r>
            <a:r>
              <a:rPr lang="en-PH" sz="2000" b="1" dirty="0">
                <a:solidFill>
                  <a:srgbClr val="FFC000"/>
                </a:solidFill>
                <a:latin typeface="Arial" panose="020B0604020202020204" pitchFamily="34" charset="0"/>
                <a:cs typeface="Arial" panose="020B0604020202020204" pitchFamily="34" charset="0"/>
              </a:rPr>
              <a:t>m=5 </a:t>
            </a:r>
            <a:r>
              <a:rPr lang="en-PH" sz="2000" dirty="0" err="1">
                <a:solidFill>
                  <a:schemeClr val="bg1"/>
                </a:solidFill>
                <a:latin typeface="Arial" panose="020B0604020202020204" pitchFamily="34" charset="0"/>
                <a:cs typeface="Arial" panose="020B0604020202020204" pitchFamily="34" charset="0"/>
              </a:rPr>
              <a:t>eigenspectra</a:t>
            </a:r>
            <a:r>
              <a:rPr lang="en-PH" sz="2000" dirty="0">
                <a:solidFill>
                  <a:schemeClr val="bg1"/>
                </a:solidFill>
                <a:latin typeface="Arial" panose="020B0604020202020204" pitchFamily="34" charset="0"/>
                <a:cs typeface="Arial" panose="020B0604020202020204" pitchFamily="34" charset="0"/>
              </a:rPr>
              <a:t> using equation 3, while expected color signal is computed from equation 1.</a:t>
            </a:r>
            <a:endParaRPr lang="en-PH" sz="1200" dirty="0">
              <a:solidFill>
                <a:srgbClr val="C00000"/>
              </a:solidFill>
              <a:latin typeface="Arial" panose="020B0604020202020204" pitchFamily="34" charset="0"/>
              <a:cs typeface="Arial" panose="020B0604020202020204" pitchFamily="34" charset="0"/>
            </a:endParaRPr>
          </a:p>
        </p:txBody>
      </p:sp>
      <p:cxnSp>
        <p:nvCxnSpPr>
          <p:cNvPr id="12" name="Straight Arrow Connector 11">
            <a:extLst>
              <a:ext uri="{FF2B5EF4-FFF2-40B4-BE49-F238E27FC236}">
                <a16:creationId xmlns:a16="http://schemas.microsoft.com/office/drawing/2014/main" id="{8347D5B7-8CEF-C00E-9968-ACC1733558B4}"/>
              </a:ext>
            </a:extLst>
          </p:cNvPr>
          <p:cNvCxnSpPr>
            <a:cxnSpLocks/>
          </p:cNvCxnSpPr>
          <p:nvPr/>
        </p:nvCxnSpPr>
        <p:spPr>
          <a:xfrm flipV="1">
            <a:off x="424543" y="5185638"/>
            <a:ext cx="0" cy="11171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EA25616-8F0F-D569-11E6-59F70A2F27FC}"/>
              </a:ext>
            </a:extLst>
          </p:cNvPr>
          <p:cNvCxnSpPr>
            <a:cxnSpLocks/>
          </p:cNvCxnSpPr>
          <p:nvPr/>
        </p:nvCxnSpPr>
        <p:spPr>
          <a:xfrm>
            <a:off x="424543" y="6302829"/>
            <a:ext cx="107636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E25096A-E0CF-03B6-18BC-AC804E7A7C95}"/>
              </a:ext>
            </a:extLst>
          </p:cNvPr>
          <p:cNvSpPr txBox="1"/>
          <p:nvPr/>
        </p:nvSpPr>
        <p:spPr>
          <a:xfrm rot="16200000">
            <a:off x="-373701" y="5633568"/>
            <a:ext cx="1257932" cy="338553"/>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C(</a:t>
            </a:r>
            <a:r>
              <a:rPr lang="en-US" sz="1600" dirty="0" err="1">
                <a:latin typeface="Arial" panose="020B0604020202020204" pitchFamily="34" charset="0"/>
                <a:cs typeface="Arial" panose="020B0604020202020204" pitchFamily="34" charset="0"/>
              </a:rPr>
              <a:t>λ</a:t>
            </a:r>
            <a:r>
              <a:rPr lang="en-US" sz="1600" dirty="0">
                <a:latin typeface="Arial" panose="020B0604020202020204" pitchFamily="34" charset="0"/>
                <a:cs typeface="Arial" panose="020B0604020202020204" pitchFamily="34" charset="0"/>
              </a:rPr>
              <a:t>)</a:t>
            </a:r>
          </a:p>
        </p:txBody>
      </p:sp>
      <p:sp>
        <p:nvSpPr>
          <p:cNvPr id="23" name="TextBox 22">
            <a:extLst>
              <a:ext uri="{FF2B5EF4-FFF2-40B4-BE49-F238E27FC236}">
                <a16:creationId xmlns:a16="http://schemas.microsoft.com/office/drawing/2014/main" id="{004D2CF4-2759-1297-7D9E-791566814827}"/>
              </a:ext>
            </a:extLst>
          </p:cNvPr>
          <p:cNvSpPr txBox="1"/>
          <p:nvPr/>
        </p:nvSpPr>
        <p:spPr>
          <a:xfrm>
            <a:off x="-223882" y="6287935"/>
            <a:ext cx="2228112" cy="338554"/>
          </a:xfrm>
          <a:prstGeom prst="rect">
            <a:avLst/>
          </a:prstGeom>
          <a:noFill/>
        </p:spPr>
        <p:txBody>
          <a:bodyPr wrap="square" rtlCol="0">
            <a:spAutoFit/>
          </a:bodyPr>
          <a:lstStyle/>
          <a:p>
            <a:pPr algn="ctr"/>
            <a:r>
              <a:rPr lang="en-US" sz="1600" dirty="0" err="1">
                <a:latin typeface="Arial" panose="020B0604020202020204" pitchFamily="34" charset="0"/>
                <a:cs typeface="Arial" panose="020B0604020202020204" pitchFamily="34" charset="0"/>
              </a:rPr>
              <a:t>λ</a:t>
            </a:r>
            <a:endParaRPr lang="en-US" sz="1600"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DD4C1907-8E27-BE84-2AD6-62B65A680DD4}"/>
              </a:ext>
            </a:extLst>
          </p:cNvPr>
          <p:cNvSpPr>
            <a:spLocks noGrp="1"/>
          </p:cNvSpPr>
          <p:nvPr>
            <p:ph type="sldNum" sz="quarter" idx="12"/>
          </p:nvPr>
        </p:nvSpPr>
        <p:spPr/>
        <p:txBody>
          <a:bodyPr/>
          <a:lstStyle/>
          <a:p>
            <a:fld id="{BED93DF4-F9B9-B147-A104-399FCC2996C9}" type="slidenum">
              <a:rPr lang="en-US" smtClean="0"/>
              <a:t>14</a:t>
            </a:fld>
            <a:endParaRPr lang="en-US"/>
          </a:p>
        </p:txBody>
      </p:sp>
    </p:spTree>
    <p:extLst>
      <p:ext uri="{BB962C8B-B14F-4D97-AF65-F5344CB8AC3E}">
        <p14:creationId xmlns:p14="http://schemas.microsoft.com/office/powerpoint/2010/main" val="4420107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20A5A76-B687-D765-1667-F32C6DCB45FE}"/>
              </a:ext>
            </a:extLst>
          </p:cNvPr>
          <p:cNvPicPr>
            <a:picLocks noChangeAspect="1"/>
          </p:cNvPicPr>
          <p:nvPr/>
        </p:nvPicPr>
        <p:blipFill>
          <a:blip r:embed="rId2"/>
          <a:stretch>
            <a:fillRect/>
          </a:stretch>
        </p:blipFill>
        <p:spPr>
          <a:xfrm>
            <a:off x="1927950" y="1008192"/>
            <a:ext cx="6970170" cy="5694275"/>
          </a:xfrm>
          <a:prstGeom prst="rect">
            <a:avLst/>
          </a:prstGeom>
        </p:spPr>
      </p:pic>
      <p:cxnSp>
        <p:nvCxnSpPr>
          <p:cNvPr id="8" name="Straight Arrow Connector 7">
            <a:extLst>
              <a:ext uri="{FF2B5EF4-FFF2-40B4-BE49-F238E27FC236}">
                <a16:creationId xmlns:a16="http://schemas.microsoft.com/office/drawing/2014/main" id="{81A8DC68-D60D-7D1A-4A4B-F1DD44480FE8}"/>
              </a:ext>
            </a:extLst>
          </p:cNvPr>
          <p:cNvCxnSpPr>
            <a:cxnSpLocks/>
          </p:cNvCxnSpPr>
          <p:nvPr/>
        </p:nvCxnSpPr>
        <p:spPr>
          <a:xfrm>
            <a:off x="1500911" y="1131371"/>
            <a:ext cx="9929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9819D91-0FF6-2D8F-C7FD-6E43CED17716}"/>
              </a:ext>
            </a:extLst>
          </p:cNvPr>
          <p:cNvSpPr txBox="1"/>
          <p:nvPr/>
        </p:nvSpPr>
        <p:spPr>
          <a:xfrm>
            <a:off x="130900" y="936694"/>
            <a:ext cx="1492160" cy="338554"/>
          </a:xfrm>
          <a:prstGeom prst="rect">
            <a:avLst/>
          </a:prstGeom>
          <a:noFill/>
        </p:spPr>
        <p:txBody>
          <a:bodyPr wrap="square" rtlCol="0">
            <a:spAutoFit/>
          </a:bodyPr>
          <a:lstStyle/>
          <a:p>
            <a:r>
              <a:rPr lang="en-US" sz="1600" i="1" dirty="0">
                <a:solidFill>
                  <a:schemeClr val="accent2">
                    <a:lumMod val="75000"/>
                  </a:schemeClr>
                </a:solidFill>
                <a:latin typeface="Arial" panose="020B0604020202020204" pitchFamily="34" charset="0"/>
                <a:cs typeface="Arial" panose="020B0604020202020204" pitchFamily="34" charset="0"/>
              </a:rPr>
              <a:t>patch number</a:t>
            </a:r>
          </a:p>
        </p:txBody>
      </p:sp>
      <p:sp>
        <p:nvSpPr>
          <p:cNvPr id="20" name="Rectangle 19">
            <a:extLst>
              <a:ext uri="{FF2B5EF4-FFF2-40B4-BE49-F238E27FC236}">
                <a16:creationId xmlns:a16="http://schemas.microsoft.com/office/drawing/2014/main" id="{3254A1C8-35F6-FC6F-3700-143CF1DD2E13}"/>
              </a:ext>
            </a:extLst>
          </p:cNvPr>
          <p:cNvSpPr/>
          <p:nvPr/>
        </p:nvSpPr>
        <p:spPr>
          <a:xfrm>
            <a:off x="8991381" y="2272145"/>
            <a:ext cx="3076578" cy="418506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D016DAAE-7F25-522C-5233-EEA30674DD4D}"/>
              </a:ext>
            </a:extLst>
          </p:cNvPr>
          <p:cNvSpPr txBox="1"/>
          <p:nvPr/>
        </p:nvSpPr>
        <p:spPr>
          <a:xfrm>
            <a:off x="9084641" y="2351782"/>
            <a:ext cx="2890057" cy="1323439"/>
          </a:xfrm>
          <a:prstGeom prst="rect">
            <a:avLst/>
          </a:prstGeom>
          <a:noFill/>
        </p:spPr>
        <p:txBody>
          <a:bodyPr wrap="square" rtlCol="0">
            <a:spAutoFit/>
          </a:bodyPr>
          <a:lstStyle/>
          <a:p>
            <a:r>
              <a:rPr lang="en-PH" sz="1600" dirty="0">
                <a:latin typeface="Arial" panose="020B0604020202020204" pitchFamily="34" charset="0"/>
                <a:cs typeface="Arial" panose="020B0604020202020204" pitchFamily="34" charset="0"/>
              </a:rPr>
              <a:t>Reconstructed color signal </a:t>
            </a:r>
            <a:r>
              <a:rPr lang="en-PH" sz="1600" dirty="0">
                <a:solidFill>
                  <a:schemeClr val="accent1"/>
                </a:solidFill>
                <a:latin typeface="Arial" panose="020B0604020202020204" pitchFamily="34" charset="0"/>
                <a:cs typeface="Arial" panose="020B0604020202020204" pitchFamily="34" charset="0"/>
              </a:rPr>
              <a:t>(blue line)</a:t>
            </a:r>
            <a:r>
              <a:rPr lang="en-PH" sz="1600" dirty="0">
                <a:latin typeface="Arial" panose="020B0604020202020204" pitchFamily="34" charset="0"/>
                <a:cs typeface="Arial" panose="020B0604020202020204" pitchFamily="34" charset="0"/>
              </a:rPr>
              <a:t> and expected color signal </a:t>
            </a:r>
            <a:r>
              <a:rPr lang="en-PH" sz="1600" dirty="0">
                <a:solidFill>
                  <a:srgbClr val="FF0000"/>
                </a:solidFill>
                <a:latin typeface="Arial" panose="020B0604020202020204" pitchFamily="34" charset="0"/>
                <a:cs typeface="Arial" panose="020B0604020202020204" pitchFamily="34" charset="0"/>
              </a:rPr>
              <a:t>(red line) </a:t>
            </a:r>
            <a:r>
              <a:rPr lang="en-PH" sz="1600" dirty="0">
                <a:latin typeface="Arial" panose="020B0604020202020204" pitchFamily="34" charset="0"/>
                <a:cs typeface="Arial" panose="020B0604020202020204" pitchFamily="34" charset="0"/>
              </a:rPr>
              <a:t>of each patch.</a:t>
            </a:r>
            <a:r>
              <a:rPr lang="en-US" sz="1600" dirty="0">
                <a:latin typeface="Arial" panose="020B0604020202020204" pitchFamily="34" charset="0"/>
                <a:cs typeface="Arial" panose="020B0604020202020204" pitchFamily="34" charset="0"/>
              </a:rPr>
              <a:t> I normalize the color signals here. This is for </a:t>
            </a:r>
            <a:r>
              <a:rPr lang="en-US" sz="1600" b="1" dirty="0">
                <a:latin typeface="Arial" panose="020B0604020202020204" pitchFamily="34" charset="0"/>
                <a:cs typeface="Arial" panose="020B0604020202020204" pitchFamily="34" charset="0"/>
              </a:rPr>
              <a:t>m=1.</a:t>
            </a:r>
            <a:endParaRPr lang="en-PH" sz="1600" b="1" dirty="0">
              <a:latin typeface="Arial" panose="020B0604020202020204" pitchFamily="34" charset="0"/>
              <a:cs typeface="Arial" panose="020B0604020202020204" pitchFamily="34" charset="0"/>
            </a:endParaRPr>
          </a:p>
        </p:txBody>
      </p:sp>
      <p:sp>
        <p:nvSpPr>
          <p:cNvPr id="14" name="Title 1">
            <a:extLst>
              <a:ext uri="{FF2B5EF4-FFF2-40B4-BE49-F238E27FC236}">
                <a16:creationId xmlns:a16="http://schemas.microsoft.com/office/drawing/2014/main" id="{1A700C30-BE62-8996-82FA-1B77DA7731BB}"/>
              </a:ext>
            </a:extLst>
          </p:cNvPr>
          <p:cNvSpPr txBox="1">
            <a:spLocks/>
          </p:cNvSpPr>
          <p:nvPr/>
        </p:nvSpPr>
        <p:spPr>
          <a:xfrm>
            <a:off x="0" y="-2927"/>
            <a:ext cx="12192000" cy="913544"/>
          </a:xfrm>
          <a:prstGeom prst="rect">
            <a:avLst/>
          </a:prstGeom>
          <a:solidFill>
            <a:schemeClr val="tx1"/>
          </a:solidFill>
          <a:ln>
            <a:solidFill>
              <a:schemeClr val="tx1"/>
            </a:solid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PH" sz="2700" b="1" dirty="0">
                <a:solidFill>
                  <a:srgbClr val="FFC000"/>
                </a:solidFill>
                <a:latin typeface="Arial" panose="020B0604020202020204" pitchFamily="34" charset="0"/>
                <a:cs typeface="Arial" panose="020B0604020202020204" pitchFamily="34" charset="0"/>
              </a:rPr>
              <a:t>ADDITIONAL RESULTS: </a:t>
            </a:r>
            <a:r>
              <a:rPr lang="en-PH" sz="2000" dirty="0">
                <a:solidFill>
                  <a:schemeClr val="bg1"/>
                </a:solidFill>
                <a:latin typeface="Arial" panose="020B0604020202020204" pitchFamily="34" charset="0"/>
                <a:cs typeface="Arial" panose="020B0604020202020204" pitchFamily="34" charset="0"/>
              </a:rPr>
              <a:t>I tried it on actual Macbeth RGB values I obtained from the lab using LED light source and Olympus camera</a:t>
            </a:r>
            <a:endParaRPr lang="en-PH" sz="1200" dirty="0">
              <a:solidFill>
                <a:srgbClr val="C00000"/>
              </a:solidFill>
              <a:latin typeface="Arial" panose="020B0604020202020204" pitchFamily="34" charset="0"/>
              <a:cs typeface="Arial" panose="020B0604020202020204" pitchFamily="34" charset="0"/>
            </a:endParaRPr>
          </a:p>
        </p:txBody>
      </p:sp>
      <p:cxnSp>
        <p:nvCxnSpPr>
          <p:cNvPr id="12" name="Straight Arrow Connector 11">
            <a:extLst>
              <a:ext uri="{FF2B5EF4-FFF2-40B4-BE49-F238E27FC236}">
                <a16:creationId xmlns:a16="http://schemas.microsoft.com/office/drawing/2014/main" id="{8347D5B7-8CEF-C00E-9968-ACC1733558B4}"/>
              </a:ext>
            </a:extLst>
          </p:cNvPr>
          <p:cNvCxnSpPr>
            <a:cxnSpLocks/>
          </p:cNvCxnSpPr>
          <p:nvPr/>
        </p:nvCxnSpPr>
        <p:spPr>
          <a:xfrm flipV="1">
            <a:off x="424543" y="5185638"/>
            <a:ext cx="0" cy="11171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EA25616-8F0F-D569-11E6-59F70A2F27FC}"/>
              </a:ext>
            </a:extLst>
          </p:cNvPr>
          <p:cNvCxnSpPr>
            <a:cxnSpLocks/>
          </p:cNvCxnSpPr>
          <p:nvPr/>
        </p:nvCxnSpPr>
        <p:spPr>
          <a:xfrm>
            <a:off x="424543" y="6302829"/>
            <a:ext cx="107636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E25096A-E0CF-03B6-18BC-AC804E7A7C95}"/>
              </a:ext>
            </a:extLst>
          </p:cNvPr>
          <p:cNvSpPr txBox="1"/>
          <p:nvPr/>
        </p:nvSpPr>
        <p:spPr>
          <a:xfrm rot="16200000">
            <a:off x="-373701" y="5633568"/>
            <a:ext cx="1257932" cy="338553"/>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C(</a:t>
            </a:r>
            <a:r>
              <a:rPr lang="en-US" sz="1600" dirty="0" err="1">
                <a:latin typeface="Arial" panose="020B0604020202020204" pitchFamily="34" charset="0"/>
                <a:cs typeface="Arial" panose="020B0604020202020204" pitchFamily="34" charset="0"/>
              </a:rPr>
              <a:t>λ</a:t>
            </a:r>
            <a:r>
              <a:rPr lang="en-US" sz="1600" dirty="0">
                <a:latin typeface="Arial" panose="020B0604020202020204" pitchFamily="34" charset="0"/>
                <a:cs typeface="Arial" panose="020B0604020202020204" pitchFamily="34" charset="0"/>
              </a:rPr>
              <a:t>)</a:t>
            </a:r>
          </a:p>
        </p:txBody>
      </p:sp>
      <p:sp>
        <p:nvSpPr>
          <p:cNvPr id="23" name="TextBox 22">
            <a:extLst>
              <a:ext uri="{FF2B5EF4-FFF2-40B4-BE49-F238E27FC236}">
                <a16:creationId xmlns:a16="http://schemas.microsoft.com/office/drawing/2014/main" id="{004D2CF4-2759-1297-7D9E-791566814827}"/>
              </a:ext>
            </a:extLst>
          </p:cNvPr>
          <p:cNvSpPr txBox="1"/>
          <p:nvPr/>
        </p:nvSpPr>
        <p:spPr>
          <a:xfrm>
            <a:off x="-223882" y="6287935"/>
            <a:ext cx="2228112" cy="338554"/>
          </a:xfrm>
          <a:prstGeom prst="rect">
            <a:avLst/>
          </a:prstGeom>
          <a:noFill/>
        </p:spPr>
        <p:txBody>
          <a:bodyPr wrap="square" rtlCol="0">
            <a:spAutoFit/>
          </a:bodyPr>
          <a:lstStyle/>
          <a:p>
            <a:pPr algn="ctr"/>
            <a:r>
              <a:rPr lang="en-US" sz="1600" dirty="0" err="1">
                <a:latin typeface="Arial" panose="020B0604020202020204" pitchFamily="34" charset="0"/>
                <a:cs typeface="Arial" panose="020B0604020202020204" pitchFamily="34" charset="0"/>
              </a:rPr>
              <a:t>λ</a:t>
            </a:r>
            <a:endParaRPr lang="en-US" sz="16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2B2AAEEB-E7F7-E9D9-56C7-7313DB2698F2}"/>
              </a:ext>
            </a:extLst>
          </p:cNvPr>
          <p:cNvPicPr>
            <a:picLocks noChangeAspect="1"/>
          </p:cNvPicPr>
          <p:nvPr/>
        </p:nvPicPr>
        <p:blipFill>
          <a:blip r:embed="rId3"/>
          <a:stretch>
            <a:fillRect/>
          </a:stretch>
        </p:blipFill>
        <p:spPr>
          <a:xfrm>
            <a:off x="9418420" y="4230535"/>
            <a:ext cx="2222500" cy="2057400"/>
          </a:xfrm>
          <a:prstGeom prst="rect">
            <a:avLst/>
          </a:prstGeom>
        </p:spPr>
      </p:pic>
      <p:sp>
        <p:nvSpPr>
          <p:cNvPr id="2" name="Slide Number Placeholder 1">
            <a:extLst>
              <a:ext uri="{FF2B5EF4-FFF2-40B4-BE49-F238E27FC236}">
                <a16:creationId xmlns:a16="http://schemas.microsoft.com/office/drawing/2014/main" id="{FCF58A69-0A3A-D5EA-C0CA-0185C59EF00D}"/>
              </a:ext>
            </a:extLst>
          </p:cNvPr>
          <p:cNvSpPr>
            <a:spLocks noGrp="1"/>
          </p:cNvSpPr>
          <p:nvPr>
            <p:ph type="sldNum" sz="quarter" idx="12"/>
          </p:nvPr>
        </p:nvSpPr>
        <p:spPr/>
        <p:txBody>
          <a:bodyPr/>
          <a:lstStyle/>
          <a:p>
            <a:fld id="{BED93DF4-F9B9-B147-A104-399FCC2996C9}" type="slidenum">
              <a:rPr lang="en-US" smtClean="0"/>
              <a:t>15</a:t>
            </a:fld>
            <a:endParaRPr lang="en-US"/>
          </a:p>
        </p:txBody>
      </p:sp>
    </p:spTree>
    <p:extLst>
      <p:ext uri="{BB962C8B-B14F-4D97-AF65-F5344CB8AC3E}">
        <p14:creationId xmlns:p14="http://schemas.microsoft.com/office/powerpoint/2010/main" val="31160839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3EF09C-71E0-71FB-4606-5B16A16969D9}"/>
              </a:ext>
            </a:extLst>
          </p:cNvPr>
          <p:cNvPicPr>
            <a:picLocks noChangeAspect="1"/>
          </p:cNvPicPr>
          <p:nvPr/>
        </p:nvPicPr>
        <p:blipFill>
          <a:blip r:embed="rId2"/>
          <a:stretch>
            <a:fillRect/>
          </a:stretch>
        </p:blipFill>
        <p:spPr>
          <a:xfrm>
            <a:off x="1857558" y="992114"/>
            <a:ext cx="7121243" cy="5752705"/>
          </a:xfrm>
          <a:prstGeom prst="rect">
            <a:avLst/>
          </a:prstGeom>
        </p:spPr>
      </p:pic>
      <p:cxnSp>
        <p:nvCxnSpPr>
          <p:cNvPr id="8" name="Straight Arrow Connector 7">
            <a:extLst>
              <a:ext uri="{FF2B5EF4-FFF2-40B4-BE49-F238E27FC236}">
                <a16:creationId xmlns:a16="http://schemas.microsoft.com/office/drawing/2014/main" id="{81A8DC68-D60D-7D1A-4A4B-F1DD44480FE8}"/>
              </a:ext>
            </a:extLst>
          </p:cNvPr>
          <p:cNvCxnSpPr>
            <a:cxnSpLocks/>
          </p:cNvCxnSpPr>
          <p:nvPr/>
        </p:nvCxnSpPr>
        <p:spPr>
          <a:xfrm>
            <a:off x="1500911" y="1131371"/>
            <a:ext cx="9929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9819D91-0FF6-2D8F-C7FD-6E43CED17716}"/>
              </a:ext>
            </a:extLst>
          </p:cNvPr>
          <p:cNvSpPr txBox="1"/>
          <p:nvPr/>
        </p:nvSpPr>
        <p:spPr>
          <a:xfrm>
            <a:off x="130900" y="936694"/>
            <a:ext cx="1492160" cy="338554"/>
          </a:xfrm>
          <a:prstGeom prst="rect">
            <a:avLst/>
          </a:prstGeom>
          <a:noFill/>
        </p:spPr>
        <p:txBody>
          <a:bodyPr wrap="square" rtlCol="0">
            <a:spAutoFit/>
          </a:bodyPr>
          <a:lstStyle/>
          <a:p>
            <a:r>
              <a:rPr lang="en-US" sz="1600" i="1" dirty="0">
                <a:solidFill>
                  <a:schemeClr val="accent2">
                    <a:lumMod val="75000"/>
                  </a:schemeClr>
                </a:solidFill>
                <a:latin typeface="Arial" panose="020B0604020202020204" pitchFamily="34" charset="0"/>
                <a:cs typeface="Arial" panose="020B0604020202020204" pitchFamily="34" charset="0"/>
              </a:rPr>
              <a:t>patch number</a:t>
            </a:r>
          </a:p>
        </p:txBody>
      </p:sp>
      <p:sp>
        <p:nvSpPr>
          <p:cNvPr id="20" name="Rectangle 19">
            <a:extLst>
              <a:ext uri="{FF2B5EF4-FFF2-40B4-BE49-F238E27FC236}">
                <a16:creationId xmlns:a16="http://schemas.microsoft.com/office/drawing/2014/main" id="{3254A1C8-35F6-FC6F-3700-143CF1DD2E13}"/>
              </a:ext>
            </a:extLst>
          </p:cNvPr>
          <p:cNvSpPr/>
          <p:nvPr/>
        </p:nvSpPr>
        <p:spPr>
          <a:xfrm>
            <a:off x="8991381" y="2272145"/>
            <a:ext cx="3076578" cy="418506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D016DAAE-7F25-522C-5233-EEA30674DD4D}"/>
              </a:ext>
            </a:extLst>
          </p:cNvPr>
          <p:cNvSpPr txBox="1"/>
          <p:nvPr/>
        </p:nvSpPr>
        <p:spPr>
          <a:xfrm>
            <a:off x="9084641" y="2351782"/>
            <a:ext cx="2890057" cy="1323439"/>
          </a:xfrm>
          <a:prstGeom prst="rect">
            <a:avLst/>
          </a:prstGeom>
          <a:noFill/>
        </p:spPr>
        <p:txBody>
          <a:bodyPr wrap="square" rtlCol="0">
            <a:spAutoFit/>
          </a:bodyPr>
          <a:lstStyle/>
          <a:p>
            <a:r>
              <a:rPr lang="en-PH" sz="1600" dirty="0">
                <a:latin typeface="Arial" panose="020B0604020202020204" pitchFamily="34" charset="0"/>
                <a:cs typeface="Arial" panose="020B0604020202020204" pitchFamily="34" charset="0"/>
              </a:rPr>
              <a:t>Reconstructed color signal </a:t>
            </a:r>
            <a:r>
              <a:rPr lang="en-PH" sz="1600" dirty="0">
                <a:solidFill>
                  <a:schemeClr val="accent1"/>
                </a:solidFill>
                <a:latin typeface="Arial" panose="020B0604020202020204" pitchFamily="34" charset="0"/>
                <a:cs typeface="Arial" panose="020B0604020202020204" pitchFamily="34" charset="0"/>
              </a:rPr>
              <a:t>(blue line)</a:t>
            </a:r>
            <a:r>
              <a:rPr lang="en-PH" sz="1600" dirty="0">
                <a:latin typeface="Arial" panose="020B0604020202020204" pitchFamily="34" charset="0"/>
                <a:cs typeface="Arial" panose="020B0604020202020204" pitchFamily="34" charset="0"/>
              </a:rPr>
              <a:t> and expected color signal </a:t>
            </a:r>
            <a:r>
              <a:rPr lang="en-PH" sz="1600" dirty="0">
                <a:solidFill>
                  <a:srgbClr val="FF0000"/>
                </a:solidFill>
                <a:latin typeface="Arial" panose="020B0604020202020204" pitchFamily="34" charset="0"/>
                <a:cs typeface="Arial" panose="020B0604020202020204" pitchFamily="34" charset="0"/>
              </a:rPr>
              <a:t>(red line) </a:t>
            </a:r>
            <a:r>
              <a:rPr lang="en-PH" sz="1600" dirty="0">
                <a:latin typeface="Arial" panose="020B0604020202020204" pitchFamily="34" charset="0"/>
                <a:cs typeface="Arial" panose="020B0604020202020204" pitchFamily="34" charset="0"/>
              </a:rPr>
              <a:t>of each patch.</a:t>
            </a:r>
            <a:r>
              <a:rPr lang="en-US" sz="1600" dirty="0">
                <a:latin typeface="Arial" panose="020B0604020202020204" pitchFamily="34" charset="0"/>
                <a:cs typeface="Arial" panose="020B0604020202020204" pitchFamily="34" charset="0"/>
              </a:rPr>
              <a:t> I normalize the color signals here. This is for </a:t>
            </a:r>
            <a:r>
              <a:rPr lang="en-US" sz="1600" b="1" dirty="0">
                <a:latin typeface="Arial" panose="020B0604020202020204" pitchFamily="34" charset="0"/>
                <a:cs typeface="Arial" panose="020B0604020202020204" pitchFamily="34" charset="0"/>
              </a:rPr>
              <a:t>m=2.</a:t>
            </a:r>
            <a:endParaRPr lang="en-PH" sz="1600" b="1" dirty="0">
              <a:latin typeface="Arial" panose="020B0604020202020204" pitchFamily="34" charset="0"/>
              <a:cs typeface="Arial" panose="020B0604020202020204" pitchFamily="34" charset="0"/>
            </a:endParaRPr>
          </a:p>
        </p:txBody>
      </p:sp>
      <p:sp>
        <p:nvSpPr>
          <p:cNvPr id="14" name="Title 1">
            <a:extLst>
              <a:ext uri="{FF2B5EF4-FFF2-40B4-BE49-F238E27FC236}">
                <a16:creationId xmlns:a16="http://schemas.microsoft.com/office/drawing/2014/main" id="{1A700C30-BE62-8996-82FA-1B77DA7731BB}"/>
              </a:ext>
            </a:extLst>
          </p:cNvPr>
          <p:cNvSpPr txBox="1">
            <a:spLocks/>
          </p:cNvSpPr>
          <p:nvPr/>
        </p:nvSpPr>
        <p:spPr>
          <a:xfrm>
            <a:off x="0" y="-2927"/>
            <a:ext cx="12192000" cy="913544"/>
          </a:xfrm>
          <a:prstGeom prst="rect">
            <a:avLst/>
          </a:prstGeom>
          <a:solidFill>
            <a:schemeClr val="tx1"/>
          </a:solidFill>
          <a:ln>
            <a:solidFill>
              <a:schemeClr val="tx1"/>
            </a:solid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PH" sz="2700" b="1" dirty="0">
                <a:solidFill>
                  <a:srgbClr val="FFC000"/>
                </a:solidFill>
                <a:latin typeface="Arial" panose="020B0604020202020204" pitchFamily="34" charset="0"/>
                <a:cs typeface="Arial" panose="020B0604020202020204" pitchFamily="34" charset="0"/>
              </a:rPr>
              <a:t>ADDITIONAL RESULTS: </a:t>
            </a:r>
            <a:r>
              <a:rPr lang="en-PH" sz="2000" dirty="0">
                <a:solidFill>
                  <a:schemeClr val="bg1"/>
                </a:solidFill>
                <a:latin typeface="Arial" panose="020B0604020202020204" pitchFamily="34" charset="0"/>
                <a:cs typeface="Arial" panose="020B0604020202020204" pitchFamily="34" charset="0"/>
              </a:rPr>
              <a:t>I tried it on actual Macbeth RGB values I obtained from the lab using LED light source and Olympus camera</a:t>
            </a:r>
            <a:endParaRPr lang="en-PH" sz="1200" dirty="0">
              <a:solidFill>
                <a:srgbClr val="C00000"/>
              </a:solidFill>
              <a:latin typeface="Arial" panose="020B0604020202020204" pitchFamily="34" charset="0"/>
              <a:cs typeface="Arial" panose="020B0604020202020204" pitchFamily="34" charset="0"/>
            </a:endParaRPr>
          </a:p>
        </p:txBody>
      </p:sp>
      <p:cxnSp>
        <p:nvCxnSpPr>
          <p:cNvPr id="12" name="Straight Arrow Connector 11">
            <a:extLst>
              <a:ext uri="{FF2B5EF4-FFF2-40B4-BE49-F238E27FC236}">
                <a16:creationId xmlns:a16="http://schemas.microsoft.com/office/drawing/2014/main" id="{8347D5B7-8CEF-C00E-9968-ACC1733558B4}"/>
              </a:ext>
            </a:extLst>
          </p:cNvPr>
          <p:cNvCxnSpPr>
            <a:cxnSpLocks/>
          </p:cNvCxnSpPr>
          <p:nvPr/>
        </p:nvCxnSpPr>
        <p:spPr>
          <a:xfrm flipV="1">
            <a:off x="424543" y="5185638"/>
            <a:ext cx="0" cy="11171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EA25616-8F0F-D569-11E6-59F70A2F27FC}"/>
              </a:ext>
            </a:extLst>
          </p:cNvPr>
          <p:cNvCxnSpPr>
            <a:cxnSpLocks/>
          </p:cNvCxnSpPr>
          <p:nvPr/>
        </p:nvCxnSpPr>
        <p:spPr>
          <a:xfrm>
            <a:off x="424543" y="6302829"/>
            <a:ext cx="107636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E25096A-E0CF-03B6-18BC-AC804E7A7C95}"/>
              </a:ext>
            </a:extLst>
          </p:cNvPr>
          <p:cNvSpPr txBox="1"/>
          <p:nvPr/>
        </p:nvSpPr>
        <p:spPr>
          <a:xfrm rot="16200000">
            <a:off x="-373701" y="5633568"/>
            <a:ext cx="1257932" cy="338553"/>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C(</a:t>
            </a:r>
            <a:r>
              <a:rPr lang="en-US" sz="1600" dirty="0" err="1">
                <a:latin typeface="Arial" panose="020B0604020202020204" pitchFamily="34" charset="0"/>
                <a:cs typeface="Arial" panose="020B0604020202020204" pitchFamily="34" charset="0"/>
              </a:rPr>
              <a:t>λ</a:t>
            </a:r>
            <a:r>
              <a:rPr lang="en-US" sz="1600" dirty="0">
                <a:latin typeface="Arial" panose="020B0604020202020204" pitchFamily="34" charset="0"/>
                <a:cs typeface="Arial" panose="020B0604020202020204" pitchFamily="34" charset="0"/>
              </a:rPr>
              <a:t>)</a:t>
            </a:r>
          </a:p>
        </p:txBody>
      </p:sp>
      <p:sp>
        <p:nvSpPr>
          <p:cNvPr id="23" name="TextBox 22">
            <a:extLst>
              <a:ext uri="{FF2B5EF4-FFF2-40B4-BE49-F238E27FC236}">
                <a16:creationId xmlns:a16="http://schemas.microsoft.com/office/drawing/2014/main" id="{004D2CF4-2759-1297-7D9E-791566814827}"/>
              </a:ext>
            </a:extLst>
          </p:cNvPr>
          <p:cNvSpPr txBox="1"/>
          <p:nvPr/>
        </p:nvSpPr>
        <p:spPr>
          <a:xfrm>
            <a:off x="-223882" y="6287935"/>
            <a:ext cx="2228112" cy="338554"/>
          </a:xfrm>
          <a:prstGeom prst="rect">
            <a:avLst/>
          </a:prstGeom>
          <a:noFill/>
        </p:spPr>
        <p:txBody>
          <a:bodyPr wrap="square" rtlCol="0">
            <a:spAutoFit/>
          </a:bodyPr>
          <a:lstStyle/>
          <a:p>
            <a:pPr algn="ctr"/>
            <a:r>
              <a:rPr lang="en-US" sz="1600" dirty="0" err="1">
                <a:latin typeface="Arial" panose="020B0604020202020204" pitchFamily="34" charset="0"/>
                <a:cs typeface="Arial" panose="020B0604020202020204" pitchFamily="34" charset="0"/>
              </a:rPr>
              <a:t>λ</a:t>
            </a:r>
            <a:endParaRPr lang="en-US" sz="16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2B2AAEEB-E7F7-E9D9-56C7-7313DB2698F2}"/>
              </a:ext>
            </a:extLst>
          </p:cNvPr>
          <p:cNvPicPr>
            <a:picLocks noChangeAspect="1"/>
          </p:cNvPicPr>
          <p:nvPr/>
        </p:nvPicPr>
        <p:blipFill>
          <a:blip r:embed="rId3"/>
          <a:stretch>
            <a:fillRect/>
          </a:stretch>
        </p:blipFill>
        <p:spPr>
          <a:xfrm>
            <a:off x="9418420" y="4230535"/>
            <a:ext cx="2222500" cy="2057400"/>
          </a:xfrm>
          <a:prstGeom prst="rect">
            <a:avLst/>
          </a:prstGeom>
        </p:spPr>
      </p:pic>
      <p:sp>
        <p:nvSpPr>
          <p:cNvPr id="6" name="Slide Number Placeholder 5">
            <a:extLst>
              <a:ext uri="{FF2B5EF4-FFF2-40B4-BE49-F238E27FC236}">
                <a16:creationId xmlns:a16="http://schemas.microsoft.com/office/drawing/2014/main" id="{51A41B1C-0AB0-D897-550F-89A50B0DCE01}"/>
              </a:ext>
            </a:extLst>
          </p:cNvPr>
          <p:cNvSpPr>
            <a:spLocks noGrp="1"/>
          </p:cNvSpPr>
          <p:nvPr>
            <p:ph type="sldNum" sz="quarter" idx="12"/>
          </p:nvPr>
        </p:nvSpPr>
        <p:spPr/>
        <p:txBody>
          <a:bodyPr/>
          <a:lstStyle/>
          <a:p>
            <a:fld id="{BED93DF4-F9B9-B147-A104-399FCC2996C9}" type="slidenum">
              <a:rPr lang="en-US" smtClean="0"/>
              <a:t>16</a:t>
            </a:fld>
            <a:endParaRPr lang="en-US"/>
          </a:p>
        </p:txBody>
      </p:sp>
    </p:spTree>
    <p:extLst>
      <p:ext uri="{BB962C8B-B14F-4D97-AF65-F5344CB8AC3E}">
        <p14:creationId xmlns:p14="http://schemas.microsoft.com/office/powerpoint/2010/main" val="3885372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4E685C-7E37-A78D-AFD3-07DA4CAA66BE}"/>
              </a:ext>
            </a:extLst>
          </p:cNvPr>
          <p:cNvPicPr>
            <a:picLocks noChangeAspect="1"/>
          </p:cNvPicPr>
          <p:nvPr/>
        </p:nvPicPr>
        <p:blipFill>
          <a:blip r:embed="rId2"/>
          <a:stretch>
            <a:fillRect/>
          </a:stretch>
        </p:blipFill>
        <p:spPr>
          <a:xfrm>
            <a:off x="2004230" y="1025396"/>
            <a:ext cx="7050010" cy="5726629"/>
          </a:xfrm>
          <a:prstGeom prst="rect">
            <a:avLst/>
          </a:prstGeom>
        </p:spPr>
      </p:pic>
      <p:cxnSp>
        <p:nvCxnSpPr>
          <p:cNvPr id="8" name="Straight Arrow Connector 7">
            <a:extLst>
              <a:ext uri="{FF2B5EF4-FFF2-40B4-BE49-F238E27FC236}">
                <a16:creationId xmlns:a16="http://schemas.microsoft.com/office/drawing/2014/main" id="{81A8DC68-D60D-7D1A-4A4B-F1DD44480FE8}"/>
              </a:ext>
            </a:extLst>
          </p:cNvPr>
          <p:cNvCxnSpPr>
            <a:cxnSpLocks/>
          </p:cNvCxnSpPr>
          <p:nvPr/>
        </p:nvCxnSpPr>
        <p:spPr>
          <a:xfrm>
            <a:off x="1500911" y="1131371"/>
            <a:ext cx="9929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9819D91-0FF6-2D8F-C7FD-6E43CED17716}"/>
              </a:ext>
            </a:extLst>
          </p:cNvPr>
          <p:cNvSpPr txBox="1"/>
          <p:nvPr/>
        </p:nvSpPr>
        <p:spPr>
          <a:xfrm>
            <a:off x="130900" y="936694"/>
            <a:ext cx="1492160" cy="338554"/>
          </a:xfrm>
          <a:prstGeom prst="rect">
            <a:avLst/>
          </a:prstGeom>
          <a:noFill/>
        </p:spPr>
        <p:txBody>
          <a:bodyPr wrap="square" rtlCol="0">
            <a:spAutoFit/>
          </a:bodyPr>
          <a:lstStyle/>
          <a:p>
            <a:r>
              <a:rPr lang="en-US" sz="1600" i="1" dirty="0">
                <a:solidFill>
                  <a:schemeClr val="accent2">
                    <a:lumMod val="75000"/>
                  </a:schemeClr>
                </a:solidFill>
                <a:latin typeface="Arial" panose="020B0604020202020204" pitchFamily="34" charset="0"/>
                <a:cs typeface="Arial" panose="020B0604020202020204" pitchFamily="34" charset="0"/>
              </a:rPr>
              <a:t>patch number</a:t>
            </a:r>
          </a:p>
        </p:txBody>
      </p:sp>
      <p:sp>
        <p:nvSpPr>
          <p:cNvPr id="20" name="Rectangle 19">
            <a:extLst>
              <a:ext uri="{FF2B5EF4-FFF2-40B4-BE49-F238E27FC236}">
                <a16:creationId xmlns:a16="http://schemas.microsoft.com/office/drawing/2014/main" id="{3254A1C8-35F6-FC6F-3700-143CF1DD2E13}"/>
              </a:ext>
            </a:extLst>
          </p:cNvPr>
          <p:cNvSpPr/>
          <p:nvPr/>
        </p:nvSpPr>
        <p:spPr>
          <a:xfrm>
            <a:off x="8991381" y="2272145"/>
            <a:ext cx="3076578" cy="418506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D016DAAE-7F25-522C-5233-EEA30674DD4D}"/>
              </a:ext>
            </a:extLst>
          </p:cNvPr>
          <p:cNvSpPr txBox="1"/>
          <p:nvPr/>
        </p:nvSpPr>
        <p:spPr>
          <a:xfrm>
            <a:off x="9084641" y="2351782"/>
            <a:ext cx="2890057" cy="1323439"/>
          </a:xfrm>
          <a:prstGeom prst="rect">
            <a:avLst/>
          </a:prstGeom>
          <a:noFill/>
        </p:spPr>
        <p:txBody>
          <a:bodyPr wrap="square" rtlCol="0">
            <a:spAutoFit/>
          </a:bodyPr>
          <a:lstStyle/>
          <a:p>
            <a:r>
              <a:rPr lang="en-PH" sz="1600" dirty="0">
                <a:latin typeface="Arial" panose="020B0604020202020204" pitchFamily="34" charset="0"/>
                <a:cs typeface="Arial" panose="020B0604020202020204" pitchFamily="34" charset="0"/>
              </a:rPr>
              <a:t>Reconstructed color signal </a:t>
            </a:r>
            <a:r>
              <a:rPr lang="en-PH" sz="1600" dirty="0">
                <a:solidFill>
                  <a:schemeClr val="accent1"/>
                </a:solidFill>
                <a:latin typeface="Arial" panose="020B0604020202020204" pitchFamily="34" charset="0"/>
                <a:cs typeface="Arial" panose="020B0604020202020204" pitchFamily="34" charset="0"/>
              </a:rPr>
              <a:t>(blue line)</a:t>
            </a:r>
            <a:r>
              <a:rPr lang="en-PH" sz="1600" dirty="0">
                <a:latin typeface="Arial" panose="020B0604020202020204" pitchFamily="34" charset="0"/>
                <a:cs typeface="Arial" panose="020B0604020202020204" pitchFamily="34" charset="0"/>
              </a:rPr>
              <a:t> and expected color signal </a:t>
            </a:r>
            <a:r>
              <a:rPr lang="en-PH" sz="1600" dirty="0">
                <a:solidFill>
                  <a:srgbClr val="FF0000"/>
                </a:solidFill>
                <a:latin typeface="Arial" panose="020B0604020202020204" pitchFamily="34" charset="0"/>
                <a:cs typeface="Arial" panose="020B0604020202020204" pitchFamily="34" charset="0"/>
              </a:rPr>
              <a:t>(red line) </a:t>
            </a:r>
            <a:r>
              <a:rPr lang="en-PH" sz="1600" dirty="0">
                <a:latin typeface="Arial" panose="020B0604020202020204" pitchFamily="34" charset="0"/>
                <a:cs typeface="Arial" panose="020B0604020202020204" pitchFamily="34" charset="0"/>
              </a:rPr>
              <a:t>of each patch.</a:t>
            </a:r>
            <a:r>
              <a:rPr lang="en-US" sz="1600" dirty="0">
                <a:latin typeface="Arial" panose="020B0604020202020204" pitchFamily="34" charset="0"/>
                <a:cs typeface="Arial" panose="020B0604020202020204" pitchFamily="34" charset="0"/>
              </a:rPr>
              <a:t> I normalize the color signals here. This is for </a:t>
            </a:r>
            <a:r>
              <a:rPr lang="en-US" sz="1600" b="1" dirty="0">
                <a:latin typeface="Arial" panose="020B0604020202020204" pitchFamily="34" charset="0"/>
                <a:cs typeface="Arial" panose="020B0604020202020204" pitchFamily="34" charset="0"/>
              </a:rPr>
              <a:t>m=3.</a:t>
            </a:r>
            <a:endParaRPr lang="en-PH" sz="1600" b="1" dirty="0">
              <a:latin typeface="Arial" panose="020B0604020202020204" pitchFamily="34" charset="0"/>
              <a:cs typeface="Arial" panose="020B0604020202020204" pitchFamily="34" charset="0"/>
            </a:endParaRPr>
          </a:p>
        </p:txBody>
      </p:sp>
      <p:sp>
        <p:nvSpPr>
          <p:cNvPr id="14" name="Title 1">
            <a:extLst>
              <a:ext uri="{FF2B5EF4-FFF2-40B4-BE49-F238E27FC236}">
                <a16:creationId xmlns:a16="http://schemas.microsoft.com/office/drawing/2014/main" id="{1A700C30-BE62-8996-82FA-1B77DA7731BB}"/>
              </a:ext>
            </a:extLst>
          </p:cNvPr>
          <p:cNvSpPr txBox="1">
            <a:spLocks/>
          </p:cNvSpPr>
          <p:nvPr/>
        </p:nvSpPr>
        <p:spPr>
          <a:xfrm>
            <a:off x="0" y="-2927"/>
            <a:ext cx="12192000" cy="913544"/>
          </a:xfrm>
          <a:prstGeom prst="rect">
            <a:avLst/>
          </a:prstGeom>
          <a:solidFill>
            <a:schemeClr val="tx1"/>
          </a:solidFill>
          <a:ln>
            <a:solidFill>
              <a:schemeClr val="tx1"/>
            </a:solid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PH" sz="2700" b="1" dirty="0">
                <a:solidFill>
                  <a:srgbClr val="FFC000"/>
                </a:solidFill>
                <a:latin typeface="Arial" panose="020B0604020202020204" pitchFamily="34" charset="0"/>
                <a:cs typeface="Arial" panose="020B0604020202020204" pitchFamily="34" charset="0"/>
              </a:rPr>
              <a:t>ADDITIONAL RESULTS: </a:t>
            </a:r>
            <a:r>
              <a:rPr lang="en-PH" sz="2000" dirty="0">
                <a:solidFill>
                  <a:schemeClr val="bg1"/>
                </a:solidFill>
                <a:latin typeface="Arial" panose="020B0604020202020204" pitchFamily="34" charset="0"/>
                <a:cs typeface="Arial" panose="020B0604020202020204" pitchFamily="34" charset="0"/>
              </a:rPr>
              <a:t>I tried it on actual Macbeth RGB values I obtained from the lab using LED light source and Olympus camera</a:t>
            </a:r>
            <a:endParaRPr lang="en-PH" sz="1200" dirty="0">
              <a:solidFill>
                <a:srgbClr val="C00000"/>
              </a:solidFill>
              <a:latin typeface="Arial" panose="020B0604020202020204" pitchFamily="34" charset="0"/>
              <a:cs typeface="Arial" panose="020B0604020202020204" pitchFamily="34" charset="0"/>
            </a:endParaRPr>
          </a:p>
        </p:txBody>
      </p:sp>
      <p:cxnSp>
        <p:nvCxnSpPr>
          <p:cNvPr id="12" name="Straight Arrow Connector 11">
            <a:extLst>
              <a:ext uri="{FF2B5EF4-FFF2-40B4-BE49-F238E27FC236}">
                <a16:creationId xmlns:a16="http://schemas.microsoft.com/office/drawing/2014/main" id="{8347D5B7-8CEF-C00E-9968-ACC1733558B4}"/>
              </a:ext>
            </a:extLst>
          </p:cNvPr>
          <p:cNvCxnSpPr>
            <a:cxnSpLocks/>
          </p:cNvCxnSpPr>
          <p:nvPr/>
        </p:nvCxnSpPr>
        <p:spPr>
          <a:xfrm flipV="1">
            <a:off x="424543" y="5185638"/>
            <a:ext cx="0" cy="11171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EA25616-8F0F-D569-11E6-59F70A2F27FC}"/>
              </a:ext>
            </a:extLst>
          </p:cNvPr>
          <p:cNvCxnSpPr>
            <a:cxnSpLocks/>
          </p:cNvCxnSpPr>
          <p:nvPr/>
        </p:nvCxnSpPr>
        <p:spPr>
          <a:xfrm>
            <a:off x="424543" y="6302829"/>
            <a:ext cx="107636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E25096A-E0CF-03B6-18BC-AC804E7A7C95}"/>
              </a:ext>
            </a:extLst>
          </p:cNvPr>
          <p:cNvSpPr txBox="1"/>
          <p:nvPr/>
        </p:nvSpPr>
        <p:spPr>
          <a:xfrm rot="16200000">
            <a:off x="-373701" y="5633568"/>
            <a:ext cx="1257932" cy="338553"/>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C(</a:t>
            </a:r>
            <a:r>
              <a:rPr lang="en-US" sz="1600" dirty="0" err="1">
                <a:latin typeface="Arial" panose="020B0604020202020204" pitchFamily="34" charset="0"/>
                <a:cs typeface="Arial" panose="020B0604020202020204" pitchFamily="34" charset="0"/>
              </a:rPr>
              <a:t>λ</a:t>
            </a:r>
            <a:r>
              <a:rPr lang="en-US" sz="1600" dirty="0">
                <a:latin typeface="Arial" panose="020B0604020202020204" pitchFamily="34" charset="0"/>
                <a:cs typeface="Arial" panose="020B0604020202020204" pitchFamily="34" charset="0"/>
              </a:rPr>
              <a:t>)</a:t>
            </a:r>
          </a:p>
        </p:txBody>
      </p:sp>
      <p:sp>
        <p:nvSpPr>
          <p:cNvPr id="23" name="TextBox 22">
            <a:extLst>
              <a:ext uri="{FF2B5EF4-FFF2-40B4-BE49-F238E27FC236}">
                <a16:creationId xmlns:a16="http://schemas.microsoft.com/office/drawing/2014/main" id="{004D2CF4-2759-1297-7D9E-791566814827}"/>
              </a:ext>
            </a:extLst>
          </p:cNvPr>
          <p:cNvSpPr txBox="1"/>
          <p:nvPr/>
        </p:nvSpPr>
        <p:spPr>
          <a:xfrm>
            <a:off x="-223882" y="6287935"/>
            <a:ext cx="2228112" cy="338554"/>
          </a:xfrm>
          <a:prstGeom prst="rect">
            <a:avLst/>
          </a:prstGeom>
          <a:noFill/>
        </p:spPr>
        <p:txBody>
          <a:bodyPr wrap="square" rtlCol="0">
            <a:spAutoFit/>
          </a:bodyPr>
          <a:lstStyle/>
          <a:p>
            <a:pPr algn="ctr"/>
            <a:r>
              <a:rPr lang="en-US" sz="1600" dirty="0" err="1">
                <a:latin typeface="Arial" panose="020B0604020202020204" pitchFamily="34" charset="0"/>
                <a:cs typeface="Arial" panose="020B0604020202020204" pitchFamily="34" charset="0"/>
              </a:rPr>
              <a:t>λ</a:t>
            </a:r>
            <a:endParaRPr lang="en-US" sz="16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2B2AAEEB-E7F7-E9D9-56C7-7313DB2698F2}"/>
              </a:ext>
            </a:extLst>
          </p:cNvPr>
          <p:cNvPicPr>
            <a:picLocks noChangeAspect="1"/>
          </p:cNvPicPr>
          <p:nvPr/>
        </p:nvPicPr>
        <p:blipFill>
          <a:blip r:embed="rId3"/>
          <a:stretch>
            <a:fillRect/>
          </a:stretch>
        </p:blipFill>
        <p:spPr>
          <a:xfrm>
            <a:off x="9418420" y="4230535"/>
            <a:ext cx="2222500" cy="2057400"/>
          </a:xfrm>
          <a:prstGeom prst="rect">
            <a:avLst/>
          </a:prstGeom>
        </p:spPr>
      </p:pic>
      <p:sp>
        <p:nvSpPr>
          <p:cNvPr id="5" name="Slide Number Placeholder 4">
            <a:extLst>
              <a:ext uri="{FF2B5EF4-FFF2-40B4-BE49-F238E27FC236}">
                <a16:creationId xmlns:a16="http://schemas.microsoft.com/office/drawing/2014/main" id="{2D18C479-8B3A-B240-A387-4B198C966CC0}"/>
              </a:ext>
            </a:extLst>
          </p:cNvPr>
          <p:cNvSpPr>
            <a:spLocks noGrp="1"/>
          </p:cNvSpPr>
          <p:nvPr>
            <p:ph type="sldNum" sz="quarter" idx="12"/>
          </p:nvPr>
        </p:nvSpPr>
        <p:spPr/>
        <p:txBody>
          <a:bodyPr/>
          <a:lstStyle/>
          <a:p>
            <a:fld id="{BED93DF4-F9B9-B147-A104-399FCC2996C9}" type="slidenum">
              <a:rPr lang="en-US" smtClean="0"/>
              <a:t>17</a:t>
            </a:fld>
            <a:endParaRPr lang="en-US"/>
          </a:p>
        </p:txBody>
      </p:sp>
    </p:spTree>
    <p:extLst>
      <p:ext uri="{BB962C8B-B14F-4D97-AF65-F5344CB8AC3E}">
        <p14:creationId xmlns:p14="http://schemas.microsoft.com/office/powerpoint/2010/main" val="13638125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41C03F-E39B-CCDB-0FB7-AC4F82B89879}"/>
              </a:ext>
            </a:extLst>
          </p:cNvPr>
          <p:cNvPicPr>
            <a:picLocks noChangeAspect="1"/>
          </p:cNvPicPr>
          <p:nvPr/>
        </p:nvPicPr>
        <p:blipFill>
          <a:blip r:embed="rId2"/>
          <a:stretch>
            <a:fillRect/>
          </a:stretch>
        </p:blipFill>
        <p:spPr>
          <a:xfrm>
            <a:off x="2021220" y="1018264"/>
            <a:ext cx="6970160" cy="5728898"/>
          </a:xfrm>
          <a:prstGeom prst="rect">
            <a:avLst/>
          </a:prstGeom>
        </p:spPr>
      </p:pic>
      <p:cxnSp>
        <p:nvCxnSpPr>
          <p:cNvPr id="8" name="Straight Arrow Connector 7">
            <a:extLst>
              <a:ext uri="{FF2B5EF4-FFF2-40B4-BE49-F238E27FC236}">
                <a16:creationId xmlns:a16="http://schemas.microsoft.com/office/drawing/2014/main" id="{81A8DC68-D60D-7D1A-4A4B-F1DD44480FE8}"/>
              </a:ext>
            </a:extLst>
          </p:cNvPr>
          <p:cNvCxnSpPr>
            <a:cxnSpLocks/>
          </p:cNvCxnSpPr>
          <p:nvPr/>
        </p:nvCxnSpPr>
        <p:spPr>
          <a:xfrm>
            <a:off x="1500911" y="1131371"/>
            <a:ext cx="9929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9819D91-0FF6-2D8F-C7FD-6E43CED17716}"/>
              </a:ext>
            </a:extLst>
          </p:cNvPr>
          <p:cNvSpPr txBox="1"/>
          <p:nvPr/>
        </p:nvSpPr>
        <p:spPr>
          <a:xfrm>
            <a:off x="130900" y="936694"/>
            <a:ext cx="1492160" cy="338554"/>
          </a:xfrm>
          <a:prstGeom prst="rect">
            <a:avLst/>
          </a:prstGeom>
          <a:noFill/>
        </p:spPr>
        <p:txBody>
          <a:bodyPr wrap="square" rtlCol="0">
            <a:spAutoFit/>
          </a:bodyPr>
          <a:lstStyle/>
          <a:p>
            <a:r>
              <a:rPr lang="en-US" sz="1600" i="1" dirty="0">
                <a:solidFill>
                  <a:schemeClr val="accent2">
                    <a:lumMod val="75000"/>
                  </a:schemeClr>
                </a:solidFill>
                <a:latin typeface="Arial" panose="020B0604020202020204" pitchFamily="34" charset="0"/>
                <a:cs typeface="Arial" panose="020B0604020202020204" pitchFamily="34" charset="0"/>
              </a:rPr>
              <a:t>patch number</a:t>
            </a:r>
          </a:p>
        </p:txBody>
      </p:sp>
      <p:sp>
        <p:nvSpPr>
          <p:cNvPr id="20" name="Rectangle 19">
            <a:extLst>
              <a:ext uri="{FF2B5EF4-FFF2-40B4-BE49-F238E27FC236}">
                <a16:creationId xmlns:a16="http://schemas.microsoft.com/office/drawing/2014/main" id="{3254A1C8-35F6-FC6F-3700-143CF1DD2E13}"/>
              </a:ext>
            </a:extLst>
          </p:cNvPr>
          <p:cNvSpPr/>
          <p:nvPr/>
        </p:nvSpPr>
        <p:spPr>
          <a:xfrm>
            <a:off x="8991381" y="2272145"/>
            <a:ext cx="3076578" cy="418506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D016DAAE-7F25-522C-5233-EEA30674DD4D}"/>
              </a:ext>
            </a:extLst>
          </p:cNvPr>
          <p:cNvSpPr txBox="1"/>
          <p:nvPr/>
        </p:nvSpPr>
        <p:spPr>
          <a:xfrm>
            <a:off x="9084641" y="2351782"/>
            <a:ext cx="2890057" cy="1323439"/>
          </a:xfrm>
          <a:prstGeom prst="rect">
            <a:avLst/>
          </a:prstGeom>
          <a:noFill/>
        </p:spPr>
        <p:txBody>
          <a:bodyPr wrap="square" rtlCol="0">
            <a:spAutoFit/>
          </a:bodyPr>
          <a:lstStyle/>
          <a:p>
            <a:r>
              <a:rPr lang="en-PH" sz="1600" dirty="0">
                <a:latin typeface="Arial" panose="020B0604020202020204" pitchFamily="34" charset="0"/>
                <a:cs typeface="Arial" panose="020B0604020202020204" pitchFamily="34" charset="0"/>
              </a:rPr>
              <a:t>Reconstructed color signal </a:t>
            </a:r>
            <a:r>
              <a:rPr lang="en-PH" sz="1600" dirty="0">
                <a:solidFill>
                  <a:schemeClr val="accent1"/>
                </a:solidFill>
                <a:latin typeface="Arial" panose="020B0604020202020204" pitchFamily="34" charset="0"/>
                <a:cs typeface="Arial" panose="020B0604020202020204" pitchFamily="34" charset="0"/>
              </a:rPr>
              <a:t>(blue line)</a:t>
            </a:r>
            <a:r>
              <a:rPr lang="en-PH" sz="1600" dirty="0">
                <a:latin typeface="Arial" panose="020B0604020202020204" pitchFamily="34" charset="0"/>
                <a:cs typeface="Arial" panose="020B0604020202020204" pitchFamily="34" charset="0"/>
              </a:rPr>
              <a:t> and expected color signal </a:t>
            </a:r>
            <a:r>
              <a:rPr lang="en-PH" sz="1600" dirty="0">
                <a:solidFill>
                  <a:srgbClr val="FF0000"/>
                </a:solidFill>
                <a:latin typeface="Arial" panose="020B0604020202020204" pitchFamily="34" charset="0"/>
                <a:cs typeface="Arial" panose="020B0604020202020204" pitchFamily="34" charset="0"/>
              </a:rPr>
              <a:t>(red line) </a:t>
            </a:r>
            <a:r>
              <a:rPr lang="en-PH" sz="1600" dirty="0">
                <a:latin typeface="Arial" panose="020B0604020202020204" pitchFamily="34" charset="0"/>
                <a:cs typeface="Arial" panose="020B0604020202020204" pitchFamily="34" charset="0"/>
              </a:rPr>
              <a:t>of each patch.</a:t>
            </a:r>
            <a:r>
              <a:rPr lang="en-US" sz="1600" dirty="0">
                <a:latin typeface="Arial" panose="020B0604020202020204" pitchFamily="34" charset="0"/>
                <a:cs typeface="Arial" panose="020B0604020202020204" pitchFamily="34" charset="0"/>
              </a:rPr>
              <a:t> I normalize the color signals here. This is for </a:t>
            </a:r>
            <a:r>
              <a:rPr lang="en-US" sz="1600" b="1" dirty="0">
                <a:latin typeface="Arial" panose="020B0604020202020204" pitchFamily="34" charset="0"/>
                <a:cs typeface="Arial" panose="020B0604020202020204" pitchFamily="34" charset="0"/>
              </a:rPr>
              <a:t>m=4.</a:t>
            </a:r>
            <a:endParaRPr lang="en-PH" sz="1600" b="1" dirty="0">
              <a:latin typeface="Arial" panose="020B0604020202020204" pitchFamily="34" charset="0"/>
              <a:cs typeface="Arial" panose="020B0604020202020204" pitchFamily="34" charset="0"/>
            </a:endParaRPr>
          </a:p>
        </p:txBody>
      </p:sp>
      <p:sp>
        <p:nvSpPr>
          <p:cNvPr id="14" name="Title 1">
            <a:extLst>
              <a:ext uri="{FF2B5EF4-FFF2-40B4-BE49-F238E27FC236}">
                <a16:creationId xmlns:a16="http://schemas.microsoft.com/office/drawing/2014/main" id="{1A700C30-BE62-8996-82FA-1B77DA7731BB}"/>
              </a:ext>
            </a:extLst>
          </p:cNvPr>
          <p:cNvSpPr txBox="1">
            <a:spLocks/>
          </p:cNvSpPr>
          <p:nvPr/>
        </p:nvSpPr>
        <p:spPr>
          <a:xfrm>
            <a:off x="0" y="-2927"/>
            <a:ext cx="12192000" cy="913544"/>
          </a:xfrm>
          <a:prstGeom prst="rect">
            <a:avLst/>
          </a:prstGeom>
          <a:solidFill>
            <a:schemeClr val="tx1"/>
          </a:solidFill>
          <a:ln>
            <a:solidFill>
              <a:schemeClr val="tx1"/>
            </a:solid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PH" sz="2700" b="1" dirty="0">
                <a:solidFill>
                  <a:srgbClr val="FFC000"/>
                </a:solidFill>
                <a:latin typeface="Arial" panose="020B0604020202020204" pitchFamily="34" charset="0"/>
                <a:cs typeface="Arial" panose="020B0604020202020204" pitchFamily="34" charset="0"/>
              </a:rPr>
              <a:t>ADDITIONAL RESULTS: </a:t>
            </a:r>
            <a:r>
              <a:rPr lang="en-PH" sz="2000" dirty="0">
                <a:solidFill>
                  <a:schemeClr val="bg1"/>
                </a:solidFill>
                <a:latin typeface="Arial" panose="020B0604020202020204" pitchFamily="34" charset="0"/>
                <a:cs typeface="Arial" panose="020B0604020202020204" pitchFamily="34" charset="0"/>
              </a:rPr>
              <a:t>I tried it on actual Macbeth RGB values I obtained from the lab using LED light source and Olympus camera</a:t>
            </a:r>
            <a:endParaRPr lang="en-PH" sz="1200" dirty="0">
              <a:solidFill>
                <a:srgbClr val="C00000"/>
              </a:solidFill>
              <a:latin typeface="Arial" panose="020B0604020202020204" pitchFamily="34" charset="0"/>
              <a:cs typeface="Arial" panose="020B0604020202020204" pitchFamily="34" charset="0"/>
            </a:endParaRPr>
          </a:p>
        </p:txBody>
      </p:sp>
      <p:cxnSp>
        <p:nvCxnSpPr>
          <p:cNvPr id="12" name="Straight Arrow Connector 11">
            <a:extLst>
              <a:ext uri="{FF2B5EF4-FFF2-40B4-BE49-F238E27FC236}">
                <a16:creationId xmlns:a16="http://schemas.microsoft.com/office/drawing/2014/main" id="{8347D5B7-8CEF-C00E-9968-ACC1733558B4}"/>
              </a:ext>
            </a:extLst>
          </p:cNvPr>
          <p:cNvCxnSpPr>
            <a:cxnSpLocks/>
          </p:cNvCxnSpPr>
          <p:nvPr/>
        </p:nvCxnSpPr>
        <p:spPr>
          <a:xfrm flipV="1">
            <a:off x="424543" y="5185638"/>
            <a:ext cx="0" cy="11171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EA25616-8F0F-D569-11E6-59F70A2F27FC}"/>
              </a:ext>
            </a:extLst>
          </p:cNvPr>
          <p:cNvCxnSpPr>
            <a:cxnSpLocks/>
          </p:cNvCxnSpPr>
          <p:nvPr/>
        </p:nvCxnSpPr>
        <p:spPr>
          <a:xfrm>
            <a:off x="424543" y="6302829"/>
            <a:ext cx="107636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E25096A-E0CF-03B6-18BC-AC804E7A7C95}"/>
              </a:ext>
            </a:extLst>
          </p:cNvPr>
          <p:cNvSpPr txBox="1"/>
          <p:nvPr/>
        </p:nvSpPr>
        <p:spPr>
          <a:xfrm rot="16200000">
            <a:off x="-373701" y="5633568"/>
            <a:ext cx="1257932" cy="338553"/>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C(</a:t>
            </a:r>
            <a:r>
              <a:rPr lang="en-US" sz="1600" dirty="0" err="1">
                <a:latin typeface="Arial" panose="020B0604020202020204" pitchFamily="34" charset="0"/>
                <a:cs typeface="Arial" panose="020B0604020202020204" pitchFamily="34" charset="0"/>
              </a:rPr>
              <a:t>λ</a:t>
            </a:r>
            <a:r>
              <a:rPr lang="en-US" sz="1600" dirty="0">
                <a:latin typeface="Arial" panose="020B0604020202020204" pitchFamily="34" charset="0"/>
                <a:cs typeface="Arial" panose="020B0604020202020204" pitchFamily="34" charset="0"/>
              </a:rPr>
              <a:t>)</a:t>
            </a:r>
          </a:p>
        </p:txBody>
      </p:sp>
      <p:sp>
        <p:nvSpPr>
          <p:cNvPr id="23" name="TextBox 22">
            <a:extLst>
              <a:ext uri="{FF2B5EF4-FFF2-40B4-BE49-F238E27FC236}">
                <a16:creationId xmlns:a16="http://schemas.microsoft.com/office/drawing/2014/main" id="{004D2CF4-2759-1297-7D9E-791566814827}"/>
              </a:ext>
            </a:extLst>
          </p:cNvPr>
          <p:cNvSpPr txBox="1"/>
          <p:nvPr/>
        </p:nvSpPr>
        <p:spPr>
          <a:xfrm>
            <a:off x="-223882" y="6287935"/>
            <a:ext cx="2228112" cy="338554"/>
          </a:xfrm>
          <a:prstGeom prst="rect">
            <a:avLst/>
          </a:prstGeom>
          <a:noFill/>
        </p:spPr>
        <p:txBody>
          <a:bodyPr wrap="square" rtlCol="0">
            <a:spAutoFit/>
          </a:bodyPr>
          <a:lstStyle/>
          <a:p>
            <a:pPr algn="ctr"/>
            <a:r>
              <a:rPr lang="en-US" sz="1600" dirty="0" err="1">
                <a:latin typeface="Arial" panose="020B0604020202020204" pitchFamily="34" charset="0"/>
                <a:cs typeface="Arial" panose="020B0604020202020204" pitchFamily="34" charset="0"/>
              </a:rPr>
              <a:t>λ</a:t>
            </a:r>
            <a:endParaRPr lang="en-US" sz="16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2B2AAEEB-E7F7-E9D9-56C7-7313DB2698F2}"/>
              </a:ext>
            </a:extLst>
          </p:cNvPr>
          <p:cNvPicPr>
            <a:picLocks noChangeAspect="1"/>
          </p:cNvPicPr>
          <p:nvPr/>
        </p:nvPicPr>
        <p:blipFill>
          <a:blip r:embed="rId3"/>
          <a:stretch>
            <a:fillRect/>
          </a:stretch>
        </p:blipFill>
        <p:spPr>
          <a:xfrm>
            <a:off x="9418420" y="4230535"/>
            <a:ext cx="2222500" cy="2057400"/>
          </a:xfrm>
          <a:prstGeom prst="rect">
            <a:avLst/>
          </a:prstGeom>
        </p:spPr>
      </p:pic>
      <p:sp>
        <p:nvSpPr>
          <p:cNvPr id="6" name="Slide Number Placeholder 5">
            <a:extLst>
              <a:ext uri="{FF2B5EF4-FFF2-40B4-BE49-F238E27FC236}">
                <a16:creationId xmlns:a16="http://schemas.microsoft.com/office/drawing/2014/main" id="{C834255A-A05C-B86F-DA7C-BBD31541697E}"/>
              </a:ext>
            </a:extLst>
          </p:cNvPr>
          <p:cNvSpPr>
            <a:spLocks noGrp="1"/>
          </p:cNvSpPr>
          <p:nvPr>
            <p:ph type="sldNum" sz="quarter" idx="12"/>
          </p:nvPr>
        </p:nvSpPr>
        <p:spPr/>
        <p:txBody>
          <a:bodyPr/>
          <a:lstStyle/>
          <a:p>
            <a:fld id="{BED93DF4-F9B9-B147-A104-399FCC2996C9}" type="slidenum">
              <a:rPr lang="en-US" smtClean="0"/>
              <a:t>18</a:t>
            </a:fld>
            <a:endParaRPr lang="en-US"/>
          </a:p>
        </p:txBody>
      </p:sp>
    </p:spTree>
    <p:extLst>
      <p:ext uri="{BB962C8B-B14F-4D97-AF65-F5344CB8AC3E}">
        <p14:creationId xmlns:p14="http://schemas.microsoft.com/office/powerpoint/2010/main" val="2174061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765CF9-D679-ED8F-19B6-297CC000AD32}"/>
              </a:ext>
            </a:extLst>
          </p:cNvPr>
          <p:cNvPicPr>
            <a:picLocks noChangeAspect="1"/>
          </p:cNvPicPr>
          <p:nvPr/>
        </p:nvPicPr>
        <p:blipFill>
          <a:blip r:embed="rId2"/>
          <a:stretch>
            <a:fillRect/>
          </a:stretch>
        </p:blipFill>
        <p:spPr>
          <a:xfrm>
            <a:off x="2115070" y="1021262"/>
            <a:ext cx="6801321" cy="5605227"/>
          </a:xfrm>
          <a:prstGeom prst="rect">
            <a:avLst/>
          </a:prstGeom>
        </p:spPr>
      </p:pic>
      <p:cxnSp>
        <p:nvCxnSpPr>
          <p:cNvPr id="8" name="Straight Arrow Connector 7">
            <a:extLst>
              <a:ext uri="{FF2B5EF4-FFF2-40B4-BE49-F238E27FC236}">
                <a16:creationId xmlns:a16="http://schemas.microsoft.com/office/drawing/2014/main" id="{81A8DC68-D60D-7D1A-4A4B-F1DD44480FE8}"/>
              </a:ext>
            </a:extLst>
          </p:cNvPr>
          <p:cNvCxnSpPr>
            <a:cxnSpLocks/>
          </p:cNvCxnSpPr>
          <p:nvPr/>
        </p:nvCxnSpPr>
        <p:spPr>
          <a:xfrm>
            <a:off x="1500911" y="1131371"/>
            <a:ext cx="99296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9819D91-0FF6-2D8F-C7FD-6E43CED17716}"/>
              </a:ext>
            </a:extLst>
          </p:cNvPr>
          <p:cNvSpPr txBox="1"/>
          <p:nvPr/>
        </p:nvSpPr>
        <p:spPr>
          <a:xfrm>
            <a:off x="130900" y="936694"/>
            <a:ext cx="1492160" cy="338554"/>
          </a:xfrm>
          <a:prstGeom prst="rect">
            <a:avLst/>
          </a:prstGeom>
          <a:noFill/>
        </p:spPr>
        <p:txBody>
          <a:bodyPr wrap="square" rtlCol="0">
            <a:spAutoFit/>
          </a:bodyPr>
          <a:lstStyle/>
          <a:p>
            <a:r>
              <a:rPr lang="en-US" sz="1600" i="1" dirty="0">
                <a:solidFill>
                  <a:schemeClr val="accent2">
                    <a:lumMod val="75000"/>
                  </a:schemeClr>
                </a:solidFill>
                <a:latin typeface="Arial" panose="020B0604020202020204" pitchFamily="34" charset="0"/>
                <a:cs typeface="Arial" panose="020B0604020202020204" pitchFamily="34" charset="0"/>
              </a:rPr>
              <a:t>patch number</a:t>
            </a:r>
          </a:p>
        </p:txBody>
      </p:sp>
      <p:sp>
        <p:nvSpPr>
          <p:cNvPr id="20" name="Rectangle 19">
            <a:extLst>
              <a:ext uri="{FF2B5EF4-FFF2-40B4-BE49-F238E27FC236}">
                <a16:creationId xmlns:a16="http://schemas.microsoft.com/office/drawing/2014/main" id="{3254A1C8-35F6-FC6F-3700-143CF1DD2E13}"/>
              </a:ext>
            </a:extLst>
          </p:cNvPr>
          <p:cNvSpPr/>
          <p:nvPr/>
        </p:nvSpPr>
        <p:spPr>
          <a:xfrm>
            <a:off x="8991381" y="2272145"/>
            <a:ext cx="3076578" cy="418506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D016DAAE-7F25-522C-5233-EEA30674DD4D}"/>
              </a:ext>
            </a:extLst>
          </p:cNvPr>
          <p:cNvSpPr txBox="1"/>
          <p:nvPr/>
        </p:nvSpPr>
        <p:spPr>
          <a:xfrm>
            <a:off x="9084641" y="2351782"/>
            <a:ext cx="2890057" cy="1323439"/>
          </a:xfrm>
          <a:prstGeom prst="rect">
            <a:avLst/>
          </a:prstGeom>
          <a:noFill/>
        </p:spPr>
        <p:txBody>
          <a:bodyPr wrap="square" rtlCol="0">
            <a:spAutoFit/>
          </a:bodyPr>
          <a:lstStyle/>
          <a:p>
            <a:r>
              <a:rPr lang="en-PH" sz="1600" dirty="0">
                <a:latin typeface="Arial" panose="020B0604020202020204" pitchFamily="34" charset="0"/>
                <a:cs typeface="Arial" panose="020B0604020202020204" pitchFamily="34" charset="0"/>
              </a:rPr>
              <a:t>Reconstructed color signal </a:t>
            </a:r>
            <a:r>
              <a:rPr lang="en-PH" sz="1600" dirty="0">
                <a:solidFill>
                  <a:schemeClr val="accent1"/>
                </a:solidFill>
                <a:latin typeface="Arial" panose="020B0604020202020204" pitchFamily="34" charset="0"/>
                <a:cs typeface="Arial" panose="020B0604020202020204" pitchFamily="34" charset="0"/>
              </a:rPr>
              <a:t>(blue line)</a:t>
            </a:r>
            <a:r>
              <a:rPr lang="en-PH" sz="1600" dirty="0">
                <a:latin typeface="Arial" panose="020B0604020202020204" pitchFamily="34" charset="0"/>
                <a:cs typeface="Arial" panose="020B0604020202020204" pitchFamily="34" charset="0"/>
              </a:rPr>
              <a:t> and expected color signal </a:t>
            </a:r>
            <a:r>
              <a:rPr lang="en-PH" sz="1600" dirty="0">
                <a:solidFill>
                  <a:srgbClr val="FF0000"/>
                </a:solidFill>
                <a:latin typeface="Arial" panose="020B0604020202020204" pitchFamily="34" charset="0"/>
                <a:cs typeface="Arial" panose="020B0604020202020204" pitchFamily="34" charset="0"/>
              </a:rPr>
              <a:t>(red line) </a:t>
            </a:r>
            <a:r>
              <a:rPr lang="en-PH" sz="1600" dirty="0">
                <a:latin typeface="Arial" panose="020B0604020202020204" pitchFamily="34" charset="0"/>
                <a:cs typeface="Arial" panose="020B0604020202020204" pitchFamily="34" charset="0"/>
              </a:rPr>
              <a:t>of each patch.</a:t>
            </a:r>
            <a:r>
              <a:rPr lang="en-US" sz="1600" dirty="0">
                <a:latin typeface="Arial" panose="020B0604020202020204" pitchFamily="34" charset="0"/>
                <a:cs typeface="Arial" panose="020B0604020202020204" pitchFamily="34" charset="0"/>
              </a:rPr>
              <a:t> I normalize the color signals here. This is for </a:t>
            </a:r>
            <a:r>
              <a:rPr lang="en-US" sz="1600" b="1" dirty="0">
                <a:latin typeface="Arial" panose="020B0604020202020204" pitchFamily="34" charset="0"/>
                <a:cs typeface="Arial" panose="020B0604020202020204" pitchFamily="34" charset="0"/>
              </a:rPr>
              <a:t>m=5.</a:t>
            </a:r>
            <a:endParaRPr lang="en-PH" sz="1600" b="1" dirty="0">
              <a:latin typeface="Arial" panose="020B0604020202020204" pitchFamily="34" charset="0"/>
              <a:cs typeface="Arial" panose="020B0604020202020204" pitchFamily="34" charset="0"/>
            </a:endParaRPr>
          </a:p>
        </p:txBody>
      </p:sp>
      <p:sp>
        <p:nvSpPr>
          <p:cNvPr id="14" name="Title 1">
            <a:extLst>
              <a:ext uri="{FF2B5EF4-FFF2-40B4-BE49-F238E27FC236}">
                <a16:creationId xmlns:a16="http://schemas.microsoft.com/office/drawing/2014/main" id="{1A700C30-BE62-8996-82FA-1B77DA7731BB}"/>
              </a:ext>
            </a:extLst>
          </p:cNvPr>
          <p:cNvSpPr txBox="1">
            <a:spLocks/>
          </p:cNvSpPr>
          <p:nvPr/>
        </p:nvSpPr>
        <p:spPr>
          <a:xfrm>
            <a:off x="0" y="-2927"/>
            <a:ext cx="12192000" cy="913544"/>
          </a:xfrm>
          <a:prstGeom prst="rect">
            <a:avLst/>
          </a:prstGeom>
          <a:solidFill>
            <a:schemeClr val="tx1"/>
          </a:solidFill>
          <a:ln>
            <a:solidFill>
              <a:schemeClr val="tx1"/>
            </a:solid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PH" sz="2700" b="1" dirty="0">
                <a:solidFill>
                  <a:srgbClr val="FFC000"/>
                </a:solidFill>
                <a:latin typeface="Arial" panose="020B0604020202020204" pitchFamily="34" charset="0"/>
                <a:cs typeface="Arial" panose="020B0604020202020204" pitchFamily="34" charset="0"/>
              </a:rPr>
              <a:t>ADDITIONAL RESULTS: </a:t>
            </a:r>
            <a:r>
              <a:rPr lang="en-PH" sz="2000" dirty="0">
                <a:solidFill>
                  <a:schemeClr val="bg1"/>
                </a:solidFill>
                <a:latin typeface="Arial" panose="020B0604020202020204" pitchFamily="34" charset="0"/>
                <a:cs typeface="Arial" panose="020B0604020202020204" pitchFamily="34" charset="0"/>
              </a:rPr>
              <a:t>I tried it on actual Macbeth RGB values I obtained from the lab using LED light source and Olympus camera</a:t>
            </a:r>
            <a:endParaRPr lang="en-PH" sz="1200" dirty="0">
              <a:solidFill>
                <a:srgbClr val="C00000"/>
              </a:solidFill>
              <a:latin typeface="Arial" panose="020B0604020202020204" pitchFamily="34" charset="0"/>
              <a:cs typeface="Arial" panose="020B0604020202020204" pitchFamily="34" charset="0"/>
            </a:endParaRPr>
          </a:p>
        </p:txBody>
      </p:sp>
      <p:cxnSp>
        <p:nvCxnSpPr>
          <p:cNvPr id="12" name="Straight Arrow Connector 11">
            <a:extLst>
              <a:ext uri="{FF2B5EF4-FFF2-40B4-BE49-F238E27FC236}">
                <a16:creationId xmlns:a16="http://schemas.microsoft.com/office/drawing/2014/main" id="{8347D5B7-8CEF-C00E-9968-ACC1733558B4}"/>
              </a:ext>
            </a:extLst>
          </p:cNvPr>
          <p:cNvCxnSpPr>
            <a:cxnSpLocks/>
          </p:cNvCxnSpPr>
          <p:nvPr/>
        </p:nvCxnSpPr>
        <p:spPr>
          <a:xfrm flipV="1">
            <a:off x="424543" y="5185638"/>
            <a:ext cx="0" cy="11171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EA25616-8F0F-D569-11E6-59F70A2F27FC}"/>
              </a:ext>
            </a:extLst>
          </p:cNvPr>
          <p:cNvCxnSpPr>
            <a:cxnSpLocks/>
          </p:cNvCxnSpPr>
          <p:nvPr/>
        </p:nvCxnSpPr>
        <p:spPr>
          <a:xfrm>
            <a:off x="424543" y="6302829"/>
            <a:ext cx="107636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E25096A-E0CF-03B6-18BC-AC804E7A7C95}"/>
              </a:ext>
            </a:extLst>
          </p:cNvPr>
          <p:cNvSpPr txBox="1"/>
          <p:nvPr/>
        </p:nvSpPr>
        <p:spPr>
          <a:xfrm rot="16200000">
            <a:off x="-373701" y="5633568"/>
            <a:ext cx="1257932" cy="338553"/>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C(</a:t>
            </a:r>
            <a:r>
              <a:rPr lang="en-US" sz="1600" dirty="0" err="1">
                <a:latin typeface="Arial" panose="020B0604020202020204" pitchFamily="34" charset="0"/>
                <a:cs typeface="Arial" panose="020B0604020202020204" pitchFamily="34" charset="0"/>
              </a:rPr>
              <a:t>λ</a:t>
            </a:r>
            <a:r>
              <a:rPr lang="en-US" sz="1600" dirty="0">
                <a:latin typeface="Arial" panose="020B0604020202020204" pitchFamily="34" charset="0"/>
                <a:cs typeface="Arial" panose="020B0604020202020204" pitchFamily="34" charset="0"/>
              </a:rPr>
              <a:t>)</a:t>
            </a:r>
          </a:p>
        </p:txBody>
      </p:sp>
      <p:sp>
        <p:nvSpPr>
          <p:cNvPr id="23" name="TextBox 22">
            <a:extLst>
              <a:ext uri="{FF2B5EF4-FFF2-40B4-BE49-F238E27FC236}">
                <a16:creationId xmlns:a16="http://schemas.microsoft.com/office/drawing/2014/main" id="{004D2CF4-2759-1297-7D9E-791566814827}"/>
              </a:ext>
            </a:extLst>
          </p:cNvPr>
          <p:cNvSpPr txBox="1"/>
          <p:nvPr/>
        </p:nvSpPr>
        <p:spPr>
          <a:xfrm>
            <a:off x="-223882" y="6287935"/>
            <a:ext cx="2228112" cy="338554"/>
          </a:xfrm>
          <a:prstGeom prst="rect">
            <a:avLst/>
          </a:prstGeom>
          <a:noFill/>
        </p:spPr>
        <p:txBody>
          <a:bodyPr wrap="square" rtlCol="0">
            <a:spAutoFit/>
          </a:bodyPr>
          <a:lstStyle/>
          <a:p>
            <a:pPr algn="ctr"/>
            <a:r>
              <a:rPr lang="en-US" sz="1600" dirty="0" err="1">
                <a:latin typeface="Arial" panose="020B0604020202020204" pitchFamily="34" charset="0"/>
                <a:cs typeface="Arial" panose="020B0604020202020204" pitchFamily="34" charset="0"/>
              </a:rPr>
              <a:t>λ</a:t>
            </a:r>
            <a:endParaRPr lang="en-US" sz="16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2B2AAEEB-E7F7-E9D9-56C7-7313DB2698F2}"/>
              </a:ext>
            </a:extLst>
          </p:cNvPr>
          <p:cNvPicPr>
            <a:picLocks noChangeAspect="1"/>
          </p:cNvPicPr>
          <p:nvPr/>
        </p:nvPicPr>
        <p:blipFill>
          <a:blip r:embed="rId3"/>
          <a:stretch>
            <a:fillRect/>
          </a:stretch>
        </p:blipFill>
        <p:spPr>
          <a:xfrm>
            <a:off x="9418420" y="4230535"/>
            <a:ext cx="2222500" cy="2057400"/>
          </a:xfrm>
          <a:prstGeom prst="rect">
            <a:avLst/>
          </a:prstGeom>
        </p:spPr>
      </p:pic>
      <p:sp>
        <p:nvSpPr>
          <p:cNvPr id="6" name="Slide Number Placeholder 5">
            <a:extLst>
              <a:ext uri="{FF2B5EF4-FFF2-40B4-BE49-F238E27FC236}">
                <a16:creationId xmlns:a16="http://schemas.microsoft.com/office/drawing/2014/main" id="{D229E7CF-9348-CED2-CF6C-94FF10857004}"/>
              </a:ext>
            </a:extLst>
          </p:cNvPr>
          <p:cNvSpPr>
            <a:spLocks noGrp="1"/>
          </p:cNvSpPr>
          <p:nvPr>
            <p:ph type="sldNum" sz="quarter" idx="12"/>
          </p:nvPr>
        </p:nvSpPr>
        <p:spPr/>
        <p:txBody>
          <a:bodyPr/>
          <a:lstStyle/>
          <a:p>
            <a:fld id="{BED93DF4-F9B9-B147-A104-399FCC2996C9}" type="slidenum">
              <a:rPr lang="en-US" smtClean="0"/>
              <a:t>19</a:t>
            </a:fld>
            <a:endParaRPr lang="en-US"/>
          </a:p>
        </p:txBody>
      </p:sp>
    </p:spTree>
    <p:extLst>
      <p:ext uri="{BB962C8B-B14F-4D97-AF65-F5344CB8AC3E}">
        <p14:creationId xmlns:p14="http://schemas.microsoft.com/office/powerpoint/2010/main" val="3639896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Munsell 1943 Color Solid Cylindrical Coordinates - Albert Munsell Color  System, HD Png Download - kindpng">
            <a:extLst>
              <a:ext uri="{FF2B5EF4-FFF2-40B4-BE49-F238E27FC236}">
                <a16:creationId xmlns:a16="http://schemas.microsoft.com/office/drawing/2014/main" id="{926B290C-9FC9-FEC7-E027-43F78A3612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37" r="48004"/>
          <a:stretch/>
        </p:blipFill>
        <p:spPr bwMode="auto">
          <a:xfrm>
            <a:off x="-1" y="-8568"/>
            <a:ext cx="45282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unsell 1943 Color Solid Cylindrical Coordinates - Albert Munsell Color  System, HD Png Download - kindpng">
            <a:extLst>
              <a:ext uri="{FF2B5EF4-FFF2-40B4-BE49-F238E27FC236}">
                <a16:creationId xmlns:a16="http://schemas.microsoft.com/office/drawing/2014/main" id="{748F2482-A21D-F3F8-669A-7C83EB3EC6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109" r="15157"/>
          <a:stretch/>
        </p:blipFill>
        <p:spPr bwMode="auto">
          <a:xfrm>
            <a:off x="8709053" y="-8569"/>
            <a:ext cx="3482947" cy="685800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848E519-0893-1E05-AA76-3EAD7EB36A66}"/>
              </a:ext>
            </a:extLst>
          </p:cNvPr>
          <p:cNvSpPr/>
          <p:nvPr/>
        </p:nvSpPr>
        <p:spPr>
          <a:xfrm>
            <a:off x="1209303" y="0"/>
            <a:ext cx="9773393" cy="685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B0E4EF6-760E-DDA3-195D-2CE65B861600}"/>
              </a:ext>
            </a:extLst>
          </p:cNvPr>
          <p:cNvSpPr>
            <a:spLocks noGrp="1"/>
          </p:cNvSpPr>
          <p:nvPr>
            <p:ph idx="1"/>
          </p:nvPr>
        </p:nvSpPr>
        <p:spPr>
          <a:xfrm>
            <a:off x="1209303" y="2073729"/>
            <a:ext cx="9773393" cy="4103234"/>
          </a:xfrm>
        </p:spPr>
        <p:txBody>
          <a:bodyPr>
            <a:normAutofit/>
          </a:bodyPr>
          <a:lstStyle/>
          <a:p>
            <a:r>
              <a:rPr lang="en-PH" dirty="0">
                <a:latin typeface="Arial" panose="020B0604020202020204" pitchFamily="34" charset="0"/>
                <a:cs typeface="Arial" panose="020B0604020202020204" pitchFamily="34" charset="0"/>
              </a:rPr>
              <a:t>Compute the </a:t>
            </a:r>
            <a:r>
              <a:rPr lang="en-PH" dirty="0" err="1">
                <a:latin typeface="Arial" panose="020B0604020202020204" pitchFamily="34" charset="0"/>
                <a:cs typeface="Arial" panose="020B0604020202020204" pitchFamily="34" charset="0"/>
              </a:rPr>
              <a:t>eigenspectra</a:t>
            </a:r>
            <a:r>
              <a:rPr lang="en-PH" dirty="0">
                <a:latin typeface="Arial" panose="020B0604020202020204" pitchFamily="34" charset="0"/>
                <a:cs typeface="Arial" panose="020B0604020202020204" pitchFamily="34" charset="0"/>
              </a:rPr>
              <a:t> of paint pigments from the Munsell Color Chips database. </a:t>
            </a:r>
          </a:p>
          <a:p>
            <a:r>
              <a:rPr lang="en-PH" dirty="0">
                <a:latin typeface="Arial" panose="020B0604020202020204" pitchFamily="34" charset="0"/>
                <a:cs typeface="Arial" panose="020B0604020202020204" pitchFamily="34" charset="0"/>
              </a:rPr>
              <a:t>Convert a color camera into a spectral imager using principal components analysis. </a:t>
            </a:r>
          </a:p>
        </p:txBody>
      </p:sp>
      <p:sp>
        <p:nvSpPr>
          <p:cNvPr id="4" name="Rectangle 3">
            <a:extLst>
              <a:ext uri="{FF2B5EF4-FFF2-40B4-BE49-F238E27FC236}">
                <a16:creationId xmlns:a16="http://schemas.microsoft.com/office/drawing/2014/main" id="{A42013A9-235C-7783-0B1B-A33D9EC7895F}"/>
              </a:ext>
            </a:extLst>
          </p:cNvPr>
          <p:cNvSpPr/>
          <p:nvPr/>
        </p:nvSpPr>
        <p:spPr>
          <a:xfrm>
            <a:off x="0" y="439387"/>
            <a:ext cx="12192000" cy="68876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dirty="0">
                <a:solidFill>
                  <a:schemeClr val="tx1"/>
                </a:solidFill>
                <a:latin typeface="Arial" panose="020B0604020202020204" pitchFamily="34" charset="0"/>
                <a:cs typeface="Arial" panose="020B0604020202020204" pitchFamily="34" charset="0"/>
              </a:rPr>
              <a:t>Objectives</a:t>
            </a:r>
            <a:endParaRPr lang="en-PH" sz="4000" b="1" i="1" dirty="0">
              <a:solidFill>
                <a:schemeClr val="tx1"/>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893E52C-BCED-0985-2041-73393B5D5B4D}"/>
              </a:ext>
            </a:extLst>
          </p:cNvPr>
          <p:cNvSpPr>
            <a:spLocks noGrp="1"/>
          </p:cNvSpPr>
          <p:nvPr>
            <p:ph type="sldNum" sz="quarter" idx="12"/>
          </p:nvPr>
        </p:nvSpPr>
        <p:spPr/>
        <p:txBody>
          <a:bodyPr/>
          <a:lstStyle/>
          <a:p>
            <a:fld id="{BED93DF4-F9B9-B147-A104-399FCC2996C9}" type="slidenum">
              <a:rPr lang="en-US" smtClean="0"/>
              <a:t>2</a:t>
            </a:fld>
            <a:endParaRPr lang="en-US"/>
          </a:p>
        </p:txBody>
      </p:sp>
    </p:spTree>
    <p:extLst>
      <p:ext uri="{BB962C8B-B14F-4D97-AF65-F5344CB8AC3E}">
        <p14:creationId xmlns:p14="http://schemas.microsoft.com/office/powerpoint/2010/main" val="15949548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4441723C-9BDA-6B78-21A6-392E84DEB148}"/>
              </a:ext>
            </a:extLst>
          </p:cNvPr>
          <p:cNvGraphicFramePr>
            <a:graphicFrameLocks noGrp="1"/>
          </p:cNvGraphicFramePr>
          <p:nvPr>
            <p:extLst>
              <p:ext uri="{D42A27DB-BD31-4B8C-83A1-F6EECF244321}">
                <p14:modId xmlns:p14="http://schemas.microsoft.com/office/powerpoint/2010/main" val="608595734"/>
              </p:ext>
            </p:extLst>
          </p:nvPr>
        </p:nvGraphicFramePr>
        <p:xfrm>
          <a:off x="522043" y="1262696"/>
          <a:ext cx="3817507" cy="2879747"/>
        </p:xfrm>
        <a:graphic>
          <a:graphicData uri="http://schemas.openxmlformats.org/drawingml/2006/table">
            <a:tbl>
              <a:tblPr>
                <a:tableStyleId>{073A0DAA-6AF3-43AB-8588-CEC1D06C72B9}</a:tableStyleId>
              </a:tblPr>
              <a:tblGrid>
                <a:gridCol w="991098">
                  <a:extLst>
                    <a:ext uri="{9D8B030D-6E8A-4147-A177-3AD203B41FA5}">
                      <a16:colId xmlns:a16="http://schemas.microsoft.com/office/drawing/2014/main" val="1562318907"/>
                    </a:ext>
                  </a:extLst>
                </a:gridCol>
                <a:gridCol w="880179">
                  <a:extLst>
                    <a:ext uri="{9D8B030D-6E8A-4147-A177-3AD203B41FA5}">
                      <a16:colId xmlns:a16="http://schemas.microsoft.com/office/drawing/2014/main" val="77025420"/>
                    </a:ext>
                  </a:extLst>
                </a:gridCol>
                <a:gridCol w="935974">
                  <a:extLst>
                    <a:ext uri="{9D8B030D-6E8A-4147-A177-3AD203B41FA5}">
                      <a16:colId xmlns:a16="http://schemas.microsoft.com/office/drawing/2014/main" val="2016261088"/>
                    </a:ext>
                  </a:extLst>
                </a:gridCol>
                <a:gridCol w="1010256">
                  <a:extLst>
                    <a:ext uri="{9D8B030D-6E8A-4147-A177-3AD203B41FA5}">
                      <a16:colId xmlns:a16="http://schemas.microsoft.com/office/drawing/2014/main" val="2584437496"/>
                    </a:ext>
                  </a:extLst>
                </a:gridCol>
              </a:tblGrid>
              <a:tr h="181020">
                <a:tc>
                  <a:txBody>
                    <a:bodyPr/>
                    <a:lstStyle/>
                    <a:p>
                      <a:pPr algn="ctr" fontAlgn="b"/>
                      <a:r>
                        <a:rPr lang="en-PH" sz="1400" b="1" u="none" strike="noStrike" dirty="0">
                          <a:effectLst/>
                        </a:rPr>
                        <a:t>PATCHES</a:t>
                      </a:r>
                      <a:endParaRPr lang="en-PH" sz="1400" b="1" i="0" u="none" strike="noStrike" dirty="0">
                        <a:solidFill>
                          <a:srgbClr val="000000"/>
                        </a:solidFill>
                        <a:effectLst/>
                        <a:latin typeface="Calibri" panose="020F0502020204030204" pitchFamily="34" charset="0"/>
                      </a:endParaRPr>
                    </a:p>
                  </a:txBody>
                  <a:tcPr marL="8159" marR="8159" marT="8159" marB="0" anchor="b">
                    <a:solidFill>
                      <a:schemeClr val="bg2">
                        <a:lumMod val="90000"/>
                      </a:schemeClr>
                    </a:solidFill>
                  </a:tcPr>
                </a:tc>
                <a:tc>
                  <a:txBody>
                    <a:bodyPr/>
                    <a:lstStyle/>
                    <a:p>
                      <a:pPr algn="ctr" fontAlgn="b"/>
                      <a:r>
                        <a:rPr lang="en-PH" sz="1400" b="1" u="none" strike="noStrike" dirty="0">
                          <a:effectLst/>
                        </a:rPr>
                        <a:t>R</a:t>
                      </a:r>
                      <a:endParaRPr lang="en-PH" sz="1400" b="1" i="0" u="none" strike="noStrike" dirty="0">
                        <a:solidFill>
                          <a:srgbClr val="000000"/>
                        </a:solidFill>
                        <a:effectLst/>
                        <a:latin typeface="Calibri" panose="020F0502020204030204" pitchFamily="34" charset="0"/>
                      </a:endParaRPr>
                    </a:p>
                  </a:txBody>
                  <a:tcPr marL="8159" marR="8159" marT="8159" marB="0" anchor="b">
                    <a:solidFill>
                      <a:schemeClr val="bg2">
                        <a:lumMod val="90000"/>
                      </a:schemeClr>
                    </a:solidFill>
                  </a:tcPr>
                </a:tc>
                <a:tc>
                  <a:txBody>
                    <a:bodyPr/>
                    <a:lstStyle/>
                    <a:p>
                      <a:pPr algn="ctr" fontAlgn="b"/>
                      <a:r>
                        <a:rPr lang="en-PH" sz="1400" b="1" u="none" strike="noStrike" dirty="0">
                          <a:effectLst/>
                        </a:rPr>
                        <a:t>G</a:t>
                      </a:r>
                      <a:endParaRPr lang="en-PH" sz="1400" b="1" i="0" u="none" strike="noStrike" dirty="0">
                        <a:solidFill>
                          <a:srgbClr val="000000"/>
                        </a:solidFill>
                        <a:effectLst/>
                        <a:latin typeface="Calibri" panose="020F0502020204030204" pitchFamily="34" charset="0"/>
                      </a:endParaRPr>
                    </a:p>
                  </a:txBody>
                  <a:tcPr marL="8159" marR="8159" marT="8159" marB="0" anchor="b">
                    <a:solidFill>
                      <a:schemeClr val="bg2">
                        <a:lumMod val="90000"/>
                      </a:schemeClr>
                    </a:solidFill>
                  </a:tcPr>
                </a:tc>
                <a:tc>
                  <a:txBody>
                    <a:bodyPr/>
                    <a:lstStyle/>
                    <a:p>
                      <a:pPr algn="ctr" fontAlgn="b"/>
                      <a:r>
                        <a:rPr lang="en-PH" sz="1400" b="1" u="none" strike="noStrike" dirty="0">
                          <a:effectLst/>
                        </a:rPr>
                        <a:t>B</a:t>
                      </a:r>
                      <a:endParaRPr lang="en-PH" sz="1400" b="1" i="0" u="none" strike="noStrike" dirty="0">
                        <a:solidFill>
                          <a:srgbClr val="000000"/>
                        </a:solidFill>
                        <a:effectLst/>
                        <a:latin typeface="Calibri" panose="020F0502020204030204" pitchFamily="34" charset="0"/>
                      </a:endParaRPr>
                    </a:p>
                  </a:txBody>
                  <a:tcPr marL="8159" marR="8159" marT="8159" marB="0" anchor="b">
                    <a:solidFill>
                      <a:schemeClr val="bg2">
                        <a:lumMod val="90000"/>
                      </a:schemeClr>
                    </a:solidFill>
                  </a:tcPr>
                </a:tc>
                <a:extLst>
                  <a:ext uri="{0D108BD9-81ED-4DB2-BD59-A6C34878D82A}">
                    <a16:rowId xmlns:a16="http://schemas.microsoft.com/office/drawing/2014/main" val="3307736382"/>
                  </a:ext>
                </a:extLst>
              </a:tr>
              <a:tr h="181020">
                <a:tc>
                  <a:txBody>
                    <a:bodyPr/>
                    <a:lstStyle/>
                    <a:p>
                      <a:pPr algn="ctr" fontAlgn="b"/>
                      <a:r>
                        <a:rPr lang="en-PH" sz="1400" u="none" strike="noStrike">
                          <a:effectLst/>
                        </a:rPr>
                        <a:t>1</a:t>
                      </a:r>
                      <a:endParaRPr lang="en-PH" sz="1400" b="0" i="0" u="none" strike="noStrike">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dirty="0">
                          <a:effectLst/>
                        </a:rPr>
                        <a:t>13</a:t>
                      </a:r>
                      <a:endParaRPr lang="en-PH" sz="1400" b="0" i="0" u="none" strike="noStrike" dirty="0">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a:effectLst/>
                        </a:rPr>
                        <a:t>7.8</a:t>
                      </a:r>
                      <a:endParaRPr lang="en-PH" sz="1400" b="0" i="0" u="none" strike="noStrike">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a:effectLst/>
                        </a:rPr>
                        <a:t>1.8</a:t>
                      </a:r>
                      <a:endParaRPr lang="en-PH" sz="1400" b="0" i="0" u="none" strike="noStrike">
                        <a:solidFill>
                          <a:srgbClr val="000000"/>
                        </a:solidFill>
                        <a:effectLst/>
                        <a:latin typeface="Calibri" panose="020F0502020204030204" pitchFamily="34" charset="0"/>
                      </a:endParaRPr>
                    </a:p>
                  </a:txBody>
                  <a:tcPr marL="8159" marR="8159" marT="8159" marB="0" anchor="b"/>
                </a:tc>
                <a:extLst>
                  <a:ext uri="{0D108BD9-81ED-4DB2-BD59-A6C34878D82A}">
                    <a16:rowId xmlns:a16="http://schemas.microsoft.com/office/drawing/2014/main" val="953592266"/>
                  </a:ext>
                </a:extLst>
              </a:tr>
              <a:tr h="181020">
                <a:tc>
                  <a:txBody>
                    <a:bodyPr/>
                    <a:lstStyle/>
                    <a:p>
                      <a:pPr algn="ctr" fontAlgn="b"/>
                      <a:r>
                        <a:rPr lang="en-PH" sz="1400" u="none" strike="noStrike" dirty="0">
                          <a:effectLst/>
                        </a:rPr>
                        <a:t>2</a:t>
                      </a:r>
                      <a:endParaRPr lang="en-PH" sz="1400" b="0" i="0" u="none" strike="noStrike" dirty="0">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dirty="0">
                          <a:effectLst/>
                        </a:rPr>
                        <a:t>44.6</a:t>
                      </a:r>
                      <a:endParaRPr lang="en-PH" sz="1400" b="0" i="0" u="none" strike="noStrike" dirty="0">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a:effectLst/>
                        </a:rPr>
                        <a:t>29.6</a:t>
                      </a:r>
                      <a:endParaRPr lang="en-PH" sz="1400" b="0" i="0" u="none" strike="noStrike">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a:effectLst/>
                        </a:rPr>
                        <a:t>30.6</a:t>
                      </a:r>
                      <a:endParaRPr lang="en-PH" sz="1400" b="0" i="0" u="none" strike="noStrike">
                        <a:solidFill>
                          <a:srgbClr val="000000"/>
                        </a:solidFill>
                        <a:effectLst/>
                        <a:latin typeface="Calibri" panose="020F0502020204030204" pitchFamily="34" charset="0"/>
                      </a:endParaRPr>
                    </a:p>
                  </a:txBody>
                  <a:tcPr marL="8159" marR="8159" marT="8159" marB="0" anchor="b"/>
                </a:tc>
                <a:extLst>
                  <a:ext uri="{0D108BD9-81ED-4DB2-BD59-A6C34878D82A}">
                    <a16:rowId xmlns:a16="http://schemas.microsoft.com/office/drawing/2014/main" val="2126123749"/>
                  </a:ext>
                </a:extLst>
              </a:tr>
              <a:tr h="181020">
                <a:tc>
                  <a:txBody>
                    <a:bodyPr/>
                    <a:lstStyle/>
                    <a:p>
                      <a:pPr algn="ctr" fontAlgn="b"/>
                      <a:r>
                        <a:rPr lang="en-PH" sz="1400" u="none" strike="noStrike" dirty="0">
                          <a:effectLst/>
                        </a:rPr>
                        <a:t>3</a:t>
                      </a:r>
                      <a:endParaRPr lang="en-PH" sz="1400" b="0" i="0" u="none" strike="noStrike" dirty="0">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a:effectLst/>
                        </a:rPr>
                        <a:t>11.2</a:t>
                      </a:r>
                      <a:endParaRPr lang="en-PH" sz="1400" b="0" i="0" u="none" strike="noStrike">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a:effectLst/>
                        </a:rPr>
                        <a:t>19.6</a:t>
                      </a:r>
                      <a:endParaRPr lang="en-PH" sz="1400" b="0" i="0" u="none" strike="noStrike">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dirty="0">
                          <a:effectLst/>
                        </a:rPr>
                        <a:t>39</a:t>
                      </a:r>
                      <a:endParaRPr lang="en-PH" sz="1400" b="0" i="0" u="none" strike="noStrike" dirty="0">
                        <a:solidFill>
                          <a:srgbClr val="000000"/>
                        </a:solidFill>
                        <a:effectLst/>
                        <a:latin typeface="Calibri" panose="020F0502020204030204" pitchFamily="34" charset="0"/>
                      </a:endParaRPr>
                    </a:p>
                  </a:txBody>
                  <a:tcPr marL="8159" marR="8159" marT="8159" marB="0" anchor="b"/>
                </a:tc>
                <a:extLst>
                  <a:ext uri="{0D108BD9-81ED-4DB2-BD59-A6C34878D82A}">
                    <a16:rowId xmlns:a16="http://schemas.microsoft.com/office/drawing/2014/main" val="1264318922"/>
                  </a:ext>
                </a:extLst>
              </a:tr>
              <a:tr h="181020">
                <a:tc>
                  <a:txBody>
                    <a:bodyPr/>
                    <a:lstStyle/>
                    <a:p>
                      <a:pPr algn="ctr" fontAlgn="b"/>
                      <a:r>
                        <a:rPr lang="en-PH" sz="1400" u="none" strike="noStrike">
                          <a:effectLst/>
                        </a:rPr>
                        <a:t>4</a:t>
                      </a:r>
                      <a:endParaRPr lang="en-PH" sz="1400" b="0" i="0" u="none" strike="noStrike">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a:effectLst/>
                        </a:rPr>
                        <a:t>10.6</a:t>
                      </a:r>
                      <a:endParaRPr lang="en-PH" sz="1400" b="0" i="0" u="none" strike="noStrike">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dirty="0">
                          <a:effectLst/>
                        </a:rPr>
                        <a:t>16.4</a:t>
                      </a:r>
                      <a:endParaRPr lang="en-PH" sz="1400" b="0" i="0" u="none" strike="noStrike" dirty="0">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a:effectLst/>
                        </a:rPr>
                        <a:t>0.2</a:t>
                      </a:r>
                      <a:endParaRPr lang="en-PH" sz="1400" b="0" i="0" u="none" strike="noStrike">
                        <a:solidFill>
                          <a:srgbClr val="000000"/>
                        </a:solidFill>
                        <a:effectLst/>
                        <a:latin typeface="Calibri" panose="020F0502020204030204" pitchFamily="34" charset="0"/>
                      </a:endParaRPr>
                    </a:p>
                  </a:txBody>
                  <a:tcPr marL="8159" marR="8159" marT="8159" marB="0" anchor="b"/>
                </a:tc>
                <a:extLst>
                  <a:ext uri="{0D108BD9-81ED-4DB2-BD59-A6C34878D82A}">
                    <a16:rowId xmlns:a16="http://schemas.microsoft.com/office/drawing/2014/main" val="1452066164"/>
                  </a:ext>
                </a:extLst>
              </a:tr>
              <a:tr h="181020">
                <a:tc>
                  <a:txBody>
                    <a:bodyPr/>
                    <a:lstStyle/>
                    <a:p>
                      <a:pPr algn="ctr" fontAlgn="b"/>
                      <a:r>
                        <a:rPr lang="en-PH" sz="1400" u="none" strike="noStrike">
                          <a:effectLst/>
                        </a:rPr>
                        <a:t>5</a:t>
                      </a:r>
                      <a:endParaRPr lang="en-PH" sz="1400" b="0" i="0" u="none" strike="noStrike">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a:effectLst/>
                        </a:rPr>
                        <a:t>21.8</a:t>
                      </a:r>
                      <a:endParaRPr lang="en-PH" sz="1400" b="0" i="0" u="none" strike="noStrike">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a:effectLst/>
                        </a:rPr>
                        <a:t>22.8</a:t>
                      </a:r>
                      <a:endParaRPr lang="en-PH" sz="1400" b="0" i="0" u="none" strike="noStrike">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a:effectLst/>
                        </a:rPr>
                        <a:t>46.8</a:t>
                      </a:r>
                      <a:endParaRPr lang="en-PH" sz="1400" b="0" i="0" u="none" strike="noStrike">
                        <a:solidFill>
                          <a:srgbClr val="000000"/>
                        </a:solidFill>
                        <a:effectLst/>
                        <a:latin typeface="Calibri" panose="020F0502020204030204" pitchFamily="34" charset="0"/>
                      </a:endParaRPr>
                    </a:p>
                  </a:txBody>
                  <a:tcPr marL="8159" marR="8159" marT="8159" marB="0" anchor="b"/>
                </a:tc>
                <a:extLst>
                  <a:ext uri="{0D108BD9-81ED-4DB2-BD59-A6C34878D82A}">
                    <a16:rowId xmlns:a16="http://schemas.microsoft.com/office/drawing/2014/main" val="1622085608"/>
                  </a:ext>
                </a:extLst>
              </a:tr>
              <a:tr h="181020">
                <a:tc>
                  <a:txBody>
                    <a:bodyPr/>
                    <a:lstStyle/>
                    <a:p>
                      <a:pPr algn="ctr" fontAlgn="b"/>
                      <a:r>
                        <a:rPr lang="en-PH" sz="1400" u="none" strike="noStrike">
                          <a:effectLst/>
                        </a:rPr>
                        <a:t>6</a:t>
                      </a:r>
                      <a:endParaRPr lang="en-PH" sz="1400" b="0" i="0" u="none" strike="noStrike">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dirty="0">
                          <a:effectLst/>
                        </a:rPr>
                        <a:t>22.4</a:t>
                      </a:r>
                      <a:endParaRPr lang="en-PH" sz="1400" b="0" i="0" u="none" strike="noStrike" dirty="0">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a:effectLst/>
                        </a:rPr>
                        <a:t>43.4</a:t>
                      </a:r>
                      <a:endParaRPr lang="en-PH" sz="1400" b="0" i="0" u="none" strike="noStrike">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a:effectLst/>
                        </a:rPr>
                        <a:t>50.2</a:t>
                      </a:r>
                      <a:endParaRPr lang="en-PH" sz="1400" b="0" i="0" u="none" strike="noStrike">
                        <a:solidFill>
                          <a:srgbClr val="000000"/>
                        </a:solidFill>
                        <a:effectLst/>
                        <a:latin typeface="Calibri" panose="020F0502020204030204" pitchFamily="34" charset="0"/>
                      </a:endParaRPr>
                    </a:p>
                  </a:txBody>
                  <a:tcPr marL="8159" marR="8159" marT="8159" marB="0" anchor="b"/>
                </a:tc>
                <a:extLst>
                  <a:ext uri="{0D108BD9-81ED-4DB2-BD59-A6C34878D82A}">
                    <a16:rowId xmlns:a16="http://schemas.microsoft.com/office/drawing/2014/main" val="1991965921"/>
                  </a:ext>
                </a:extLst>
              </a:tr>
              <a:tr h="181020">
                <a:tc>
                  <a:txBody>
                    <a:bodyPr/>
                    <a:lstStyle/>
                    <a:p>
                      <a:pPr algn="ctr" fontAlgn="b"/>
                      <a:r>
                        <a:rPr lang="en-PH" sz="1400" u="none" strike="noStrike">
                          <a:effectLst/>
                        </a:rPr>
                        <a:t>7</a:t>
                      </a:r>
                      <a:endParaRPr lang="en-PH" sz="1400" b="0" i="0" u="none" strike="noStrike">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a:effectLst/>
                        </a:rPr>
                        <a:t>44.6</a:t>
                      </a:r>
                      <a:endParaRPr lang="en-PH" sz="1400" b="0" i="0" u="none" strike="noStrike">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a:effectLst/>
                        </a:rPr>
                        <a:t>25</a:t>
                      </a:r>
                      <a:endParaRPr lang="en-PH" sz="1400" b="0" i="0" u="none" strike="noStrike">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a:effectLst/>
                        </a:rPr>
                        <a:t>0</a:t>
                      </a:r>
                      <a:endParaRPr lang="en-PH" sz="1400" b="0" i="0" u="none" strike="noStrike">
                        <a:solidFill>
                          <a:srgbClr val="000000"/>
                        </a:solidFill>
                        <a:effectLst/>
                        <a:latin typeface="Calibri" panose="020F0502020204030204" pitchFamily="34" charset="0"/>
                      </a:endParaRPr>
                    </a:p>
                  </a:txBody>
                  <a:tcPr marL="8159" marR="8159" marT="8159" marB="0" anchor="b"/>
                </a:tc>
                <a:extLst>
                  <a:ext uri="{0D108BD9-81ED-4DB2-BD59-A6C34878D82A}">
                    <a16:rowId xmlns:a16="http://schemas.microsoft.com/office/drawing/2014/main" val="1470798102"/>
                  </a:ext>
                </a:extLst>
              </a:tr>
              <a:tr h="181020">
                <a:tc>
                  <a:txBody>
                    <a:bodyPr/>
                    <a:lstStyle/>
                    <a:p>
                      <a:pPr algn="ctr" fontAlgn="b"/>
                      <a:r>
                        <a:rPr lang="en-PH" sz="1400" u="none" strike="noStrike">
                          <a:effectLst/>
                        </a:rPr>
                        <a:t>8</a:t>
                      </a:r>
                      <a:endParaRPr lang="en-PH" sz="1400" b="0" i="0" u="none" strike="noStrike">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a:effectLst/>
                        </a:rPr>
                        <a:t>1.4</a:t>
                      </a:r>
                      <a:endParaRPr lang="en-PH" sz="1400" b="0" i="0" u="none" strike="noStrike">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a:effectLst/>
                        </a:rPr>
                        <a:t>8.4</a:t>
                      </a:r>
                      <a:endParaRPr lang="en-PH" sz="1400" b="0" i="0" u="none" strike="noStrike">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a:effectLst/>
                        </a:rPr>
                        <a:t>34.4</a:t>
                      </a:r>
                      <a:endParaRPr lang="en-PH" sz="1400" b="0" i="0" u="none" strike="noStrike">
                        <a:solidFill>
                          <a:srgbClr val="000000"/>
                        </a:solidFill>
                        <a:effectLst/>
                        <a:latin typeface="Calibri" panose="020F0502020204030204" pitchFamily="34" charset="0"/>
                      </a:endParaRPr>
                    </a:p>
                  </a:txBody>
                  <a:tcPr marL="8159" marR="8159" marT="8159" marB="0" anchor="b"/>
                </a:tc>
                <a:extLst>
                  <a:ext uri="{0D108BD9-81ED-4DB2-BD59-A6C34878D82A}">
                    <a16:rowId xmlns:a16="http://schemas.microsoft.com/office/drawing/2014/main" val="554172267"/>
                  </a:ext>
                </a:extLst>
              </a:tr>
              <a:tr h="181020">
                <a:tc>
                  <a:txBody>
                    <a:bodyPr/>
                    <a:lstStyle/>
                    <a:p>
                      <a:pPr algn="ctr" fontAlgn="b"/>
                      <a:r>
                        <a:rPr lang="en-PH" sz="1400" u="none" strike="noStrike">
                          <a:effectLst/>
                        </a:rPr>
                        <a:t>9</a:t>
                      </a:r>
                      <a:endParaRPr lang="en-PH" sz="1400" b="0" i="0" u="none" strike="noStrike">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a:effectLst/>
                        </a:rPr>
                        <a:t>42.8</a:t>
                      </a:r>
                      <a:endParaRPr lang="en-PH" sz="1400" b="0" i="0" u="none" strike="noStrike">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a:effectLst/>
                        </a:rPr>
                        <a:t>10.6</a:t>
                      </a:r>
                      <a:endParaRPr lang="en-PH" sz="1400" b="0" i="0" u="none" strike="noStrike">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a:effectLst/>
                        </a:rPr>
                        <a:t>17.2</a:t>
                      </a:r>
                      <a:endParaRPr lang="en-PH" sz="1400" b="0" i="0" u="none" strike="noStrike">
                        <a:solidFill>
                          <a:srgbClr val="000000"/>
                        </a:solidFill>
                        <a:effectLst/>
                        <a:latin typeface="Calibri" panose="020F0502020204030204" pitchFamily="34" charset="0"/>
                      </a:endParaRPr>
                    </a:p>
                  </a:txBody>
                  <a:tcPr marL="8159" marR="8159" marT="8159" marB="0" anchor="b"/>
                </a:tc>
                <a:extLst>
                  <a:ext uri="{0D108BD9-81ED-4DB2-BD59-A6C34878D82A}">
                    <a16:rowId xmlns:a16="http://schemas.microsoft.com/office/drawing/2014/main" val="105199567"/>
                  </a:ext>
                </a:extLst>
              </a:tr>
              <a:tr h="181020">
                <a:tc>
                  <a:txBody>
                    <a:bodyPr/>
                    <a:lstStyle/>
                    <a:p>
                      <a:pPr algn="ctr" fontAlgn="b"/>
                      <a:r>
                        <a:rPr lang="en-PH" sz="1400" u="none" strike="noStrike">
                          <a:effectLst/>
                        </a:rPr>
                        <a:t>10</a:t>
                      </a:r>
                      <a:endParaRPr lang="en-PH" sz="1400" b="0" i="0" u="none" strike="noStrike">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a:effectLst/>
                        </a:rPr>
                        <a:t>6.4</a:t>
                      </a:r>
                      <a:endParaRPr lang="en-PH" sz="1400" b="0" i="0" u="none" strike="noStrike">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a:effectLst/>
                        </a:rPr>
                        <a:t>2.4</a:t>
                      </a:r>
                      <a:endParaRPr lang="en-PH" sz="1400" b="0" i="0" u="none" strike="noStrike">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a:effectLst/>
                        </a:rPr>
                        <a:t>12.4</a:t>
                      </a:r>
                      <a:endParaRPr lang="en-PH" sz="1400" b="0" i="0" u="none" strike="noStrike">
                        <a:solidFill>
                          <a:srgbClr val="000000"/>
                        </a:solidFill>
                        <a:effectLst/>
                        <a:latin typeface="Calibri" panose="020F0502020204030204" pitchFamily="34" charset="0"/>
                      </a:endParaRPr>
                    </a:p>
                  </a:txBody>
                  <a:tcPr marL="8159" marR="8159" marT="8159" marB="0" anchor="b"/>
                </a:tc>
                <a:extLst>
                  <a:ext uri="{0D108BD9-81ED-4DB2-BD59-A6C34878D82A}">
                    <a16:rowId xmlns:a16="http://schemas.microsoft.com/office/drawing/2014/main" val="1528220275"/>
                  </a:ext>
                </a:extLst>
              </a:tr>
              <a:tr h="181020">
                <a:tc>
                  <a:txBody>
                    <a:bodyPr/>
                    <a:lstStyle/>
                    <a:p>
                      <a:pPr algn="ctr" fontAlgn="b"/>
                      <a:r>
                        <a:rPr lang="en-PH" sz="1400" u="none" strike="noStrike">
                          <a:effectLst/>
                        </a:rPr>
                        <a:t>11</a:t>
                      </a:r>
                      <a:endParaRPr lang="en-PH" sz="1400" b="0" i="0" u="none" strike="noStrike">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a:effectLst/>
                        </a:rPr>
                        <a:t>37.4</a:t>
                      </a:r>
                      <a:endParaRPr lang="en-PH" sz="1400" b="0" i="0" u="none" strike="noStrike">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a:effectLst/>
                        </a:rPr>
                        <a:t>43.8</a:t>
                      </a:r>
                      <a:endParaRPr lang="en-PH" sz="1400" b="0" i="0" u="none" strike="noStrike">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dirty="0">
                          <a:effectLst/>
                        </a:rPr>
                        <a:t>4.2</a:t>
                      </a:r>
                      <a:endParaRPr lang="en-PH" sz="1400" b="0" i="0" u="none" strike="noStrike" dirty="0">
                        <a:solidFill>
                          <a:srgbClr val="000000"/>
                        </a:solidFill>
                        <a:effectLst/>
                        <a:latin typeface="Calibri" panose="020F0502020204030204" pitchFamily="34" charset="0"/>
                      </a:endParaRPr>
                    </a:p>
                  </a:txBody>
                  <a:tcPr marL="8159" marR="8159" marT="8159" marB="0" anchor="b"/>
                </a:tc>
                <a:extLst>
                  <a:ext uri="{0D108BD9-81ED-4DB2-BD59-A6C34878D82A}">
                    <a16:rowId xmlns:a16="http://schemas.microsoft.com/office/drawing/2014/main" val="1104047709"/>
                  </a:ext>
                </a:extLst>
              </a:tr>
              <a:tr h="181020">
                <a:tc>
                  <a:txBody>
                    <a:bodyPr/>
                    <a:lstStyle/>
                    <a:p>
                      <a:pPr algn="ctr" fontAlgn="b"/>
                      <a:r>
                        <a:rPr lang="en-PH" sz="1400" u="none" strike="noStrike">
                          <a:effectLst/>
                        </a:rPr>
                        <a:t>12</a:t>
                      </a:r>
                      <a:endParaRPr lang="en-PH" sz="1400" b="0" i="0" u="none" strike="noStrike">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a:effectLst/>
                        </a:rPr>
                        <a:t>54.4</a:t>
                      </a:r>
                      <a:endParaRPr lang="en-PH" sz="1400" b="0" i="0" u="none" strike="noStrike">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a:effectLst/>
                        </a:rPr>
                        <a:t>39.2</a:t>
                      </a:r>
                      <a:endParaRPr lang="en-PH" sz="1400" b="0" i="0" u="none" strike="noStrike">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dirty="0">
                          <a:effectLst/>
                        </a:rPr>
                        <a:t>0</a:t>
                      </a:r>
                      <a:endParaRPr lang="en-PH" sz="1400" b="0" i="0" u="none" strike="noStrike" dirty="0">
                        <a:solidFill>
                          <a:srgbClr val="000000"/>
                        </a:solidFill>
                        <a:effectLst/>
                        <a:latin typeface="Calibri" panose="020F0502020204030204" pitchFamily="34" charset="0"/>
                      </a:endParaRPr>
                    </a:p>
                  </a:txBody>
                  <a:tcPr marL="8159" marR="8159" marT="8159" marB="0" anchor="b"/>
                </a:tc>
                <a:extLst>
                  <a:ext uri="{0D108BD9-81ED-4DB2-BD59-A6C34878D82A}">
                    <a16:rowId xmlns:a16="http://schemas.microsoft.com/office/drawing/2014/main" val="489962891"/>
                  </a:ext>
                </a:extLst>
              </a:tr>
            </a:tbl>
          </a:graphicData>
        </a:graphic>
      </p:graphicFrame>
      <p:grpSp>
        <p:nvGrpSpPr>
          <p:cNvPr id="6" name="Group 5">
            <a:extLst>
              <a:ext uri="{FF2B5EF4-FFF2-40B4-BE49-F238E27FC236}">
                <a16:creationId xmlns:a16="http://schemas.microsoft.com/office/drawing/2014/main" id="{577E8D16-4CBD-DF47-C11E-17E0459EFF4D}"/>
              </a:ext>
            </a:extLst>
          </p:cNvPr>
          <p:cNvGrpSpPr/>
          <p:nvPr/>
        </p:nvGrpSpPr>
        <p:grpSpPr>
          <a:xfrm>
            <a:off x="9097379" y="1644929"/>
            <a:ext cx="2286459" cy="2336800"/>
            <a:chOff x="6769100" y="4245403"/>
            <a:chExt cx="2324100" cy="2357782"/>
          </a:xfrm>
        </p:grpSpPr>
        <p:pic>
          <p:nvPicPr>
            <p:cNvPr id="7" name="Picture 6" descr="A picture containing dark&#10;&#10;Description automatically generated">
              <a:extLst>
                <a:ext uri="{FF2B5EF4-FFF2-40B4-BE49-F238E27FC236}">
                  <a16:creationId xmlns:a16="http://schemas.microsoft.com/office/drawing/2014/main" id="{E2DF224B-5899-5811-B581-265DEBC788CB}"/>
                </a:ext>
              </a:extLst>
            </p:cNvPr>
            <p:cNvPicPr>
              <a:picLocks noChangeAspect="1"/>
            </p:cNvPicPr>
            <p:nvPr/>
          </p:nvPicPr>
          <p:blipFill rotWithShape="1">
            <a:blip r:embed="rId2"/>
            <a:srcRect l="13295" t="74639" r="75104" b="9668"/>
            <a:stretch/>
          </p:blipFill>
          <p:spPr>
            <a:xfrm>
              <a:off x="6769100" y="4245403"/>
              <a:ext cx="2324100" cy="2357782"/>
            </a:xfrm>
            <a:prstGeom prst="rect">
              <a:avLst/>
            </a:prstGeom>
          </p:spPr>
        </p:pic>
        <p:sp>
          <p:nvSpPr>
            <p:cNvPr id="8" name="TextBox 7">
              <a:extLst>
                <a:ext uri="{FF2B5EF4-FFF2-40B4-BE49-F238E27FC236}">
                  <a16:creationId xmlns:a16="http://schemas.microsoft.com/office/drawing/2014/main" id="{603422E0-BC97-3758-FE39-2800E85B60FF}"/>
                </a:ext>
              </a:extLst>
            </p:cNvPr>
            <p:cNvSpPr txBox="1"/>
            <p:nvPr/>
          </p:nvSpPr>
          <p:spPr>
            <a:xfrm>
              <a:off x="8496300" y="4482482"/>
              <a:ext cx="419100" cy="310541"/>
            </a:xfrm>
            <a:prstGeom prst="rect">
              <a:avLst/>
            </a:prstGeom>
            <a:noFill/>
          </p:spPr>
          <p:txBody>
            <a:bodyPr wrap="square" rtlCol="0">
              <a:spAutoFit/>
            </a:bodyPr>
            <a:lstStyle/>
            <a:p>
              <a:r>
                <a:rPr lang="en-US" sz="1400" dirty="0">
                  <a:solidFill>
                    <a:schemeClr val="bg1"/>
                  </a:solidFill>
                </a:rPr>
                <a:t>Q1</a:t>
              </a:r>
            </a:p>
          </p:txBody>
        </p:sp>
        <p:sp>
          <p:nvSpPr>
            <p:cNvPr id="9" name="TextBox 8">
              <a:extLst>
                <a:ext uri="{FF2B5EF4-FFF2-40B4-BE49-F238E27FC236}">
                  <a16:creationId xmlns:a16="http://schemas.microsoft.com/office/drawing/2014/main" id="{FD7A9741-B575-B484-E9EF-33E38D50F4E6}"/>
                </a:ext>
              </a:extLst>
            </p:cNvPr>
            <p:cNvSpPr txBox="1"/>
            <p:nvPr/>
          </p:nvSpPr>
          <p:spPr>
            <a:xfrm>
              <a:off x="6965951" y="4482482"/>
              <a:ext cx="419100" cy="310541"/>
            </a:xfrm>
            <a:prstGeom prst="rect">
              <a:avLst/>
            </a:prstGeom>
            <a:noFill/>
          </p:spPr>
          <p:txBody>
            <a:bodyPr wrap="square" rtlCol="0">
              <a:spAutoFit/>
            </a:bodyPr>
            <a:lstStyle/>
            <a:p>
              <a:r>
                <a:rPr lang="en-US" sz="1400" dirty="0">
                  <a:solidFill>
                    <a:schemeClr val="bg1"/>
                  </a:solidFill>
                </a:rPr>
                <a:t>Q2</a:t>
              </a:r>
            </a:p>
          </p:txBody>
        </p:sp>
        <p:sp>
          <p:nvSpPr>
            <p:cNvPr id="10" name="TextBox 9">
              <a:extLst>
                <a:ext uri="{FF2B5EF4-FFF2-40B4-BE49-F238E27FC236}">
                  <a16:creationId xmlns:a16="http://schemas.microsoft.com/office/drawing/2014/main" id="{D7C57D85-7FCB-91C5-D26A-FD430E68702A}"/>
                </a:ext>
              </a:extLst>
            </p:cNvPr>
            <p:cNvSpPr txBox="1"/>
            <p:nvPr/>
          </p:nvSpPr>
          <p:spPr>
            <a:xfrm>
              <a:off x="6965951" y="6016204"/>
              <a:ext cx="419100" cy="310541"/>
            </a:xfrm>
            <a:prstGeom prst="rect">
              <a:avLst/>
            </a:prstGeom>
            <a:noFill/>
          </p:spPr>
          <p:txBody>
            <a:bodyPr wrap="square" rtlCol="0">
              <a:spAutoFit/>
            </a:bodyPr>
            <a:lstStyle/>
            <a:p>
              <a:r>
                <a:rPr lang="en-US" sz="1400" dirty="0">
                  <a:solidFill>
                    <a:schemeClr val="bg1"/>
                  </a:solidFill>
                </a:rPr>
                <a:t>Q3</a:t>
              </a:r>
            </a:p>
          </p:txBody>
        </p:sp>
        <p:sp>
          <p:nvSpPr>
            <p:cNvPr id="11" name="TextBox 10">
              <a:extLst>
                <a:ext uri="{FF2B5EF4-FFF2-40B4-BE49-F238E27FC236}">
                  <a16:creationId xmlns:a16="http://schemas.microsoft.com/office/drawing/2014/main" id="{177328C6-60D9-2A7B-CD98-F8284FD78BE4}"/>
                </a:ext>
              </a:extLst>
            </p:cNvPr>
            <p:cNvSpPr txBox="1"/>
            <p:nvPr/>
          </p:nvSpPr>
          <p:spPr>
            <a:xfrm>
              <a:off x="8489950" y="6016204"/>
              <a:ext cx="419100" cy="310541"/>
            </a:xfrm>
            <a:prstGeom prst="rect">
              <a:avLst/>
            </a:prstGeom>
            <a:noFill/>
          </p:spPr>
          <p:txBody>
            <a:bodyPr wrap="square" rtlCol="0">
              <a:spAutoFit/>
            </a:bodyPr>
            <a:lstStyle/>
            <a:p>
              <a:r>
                <a:rPr lang="en-US" sz="1400" dirty="0">
                  <a:solidFill>
                    <a:schemeClr val="bg1"/>
                  </a:solidFill>
                </a:rPr>
                <a:t>Q4</a:t>
              </a:r>
            </a:p>
          </p:txBody>
        </p:sp>
        <p:sp>
          <p:nvSpPr>
            <p:cNvPr id="12" name="TextBox 11">
              <a:extLst>
                <a:ext uri="{FF2B5EF4-FFF2-40B4-BE49-F238E27FC236}">
                  <a16:creationId xmlns:a16="http://schemas.microsoft.com/office/drawing/2014/main" id="{8F7D1DA4-FFE3-F037-4495-8097E7268E34}"/>
                </a:ext>
              </a:extLst>
            </p:cNvPr>
            <p:cNvSpPr txBox="1"/>
            <p:nvPr/>
          </p:nvSpPr>
          <p:spPr>
            <a:xfrm>
              <a:off x="7431056" y="5269023"/>
              <a:ext cx="1085849" cy="310541"/>
            </a:xfrm>
            <a:prstGeom prst="rect">
              <a:avLst/>
            </a:prstGeom>
            <a:noFill/>
          </p:spPr>
          <p:txBody>
            <a:bodyPr wrap="square" rtlCol="0">
              <a:spAutoFit/>
            </a:bodyPr>
            <a:lstStyle/>
            <a:p>
              <a:pPr algn="ctr"/>
              <a:r>
                <a:rPr lang="en-US" sz="1400" dirty="0">
                  <a:solidFill>
                    <a:schemeClr val="bg1"/>
                  </a:solidFill>
                </a:rPr>
                <a:t>Center</a:t>
              </a:r>
            </a:p>
          </p:txBody>
        </p:sp>
      </p:grpSp>
      <p:sp>
        <p:nvSpPr>
          <p:cNvPr id="16" name="TextBox 15">
            <a:extLst>
              <a:ext uri="{FF2B5EF4-FFF2-40B4-BE49-F238E27FC236}">
                <a16:creationId xmlns:a16="http://schemas.microsoft.com/office/drawing/2014/main" id="{3EADE103-5D7D-79A0-84D5-DCC2771E135A}"/>
              </a:ext>
            </a:extLst>
          </p:cNvPr>
          <p:cNvSpPr txBox="1"/>
          <p:nvPr/>
        </p:nvSpPr>
        <p:spPr>
          <a:xfrm>
            <a:off x="512618" y="726369"/>
            <a:ext cx="10717762" cy="400110"/>
          </a:xfrm>
          <a:prstGeom prst="rect">
            <a:avLst/>
          </a:prstGeom>
          <a:noFill/>
        </p:spPr>
        <p:txBody>
          <a:bodyPr wrap="square">
            <a:spAutoFit/>
          </a:bodyPr>
          <a:lstStyle/>
          <a:p>
            <a:r>
              <a:rPr lang="en-US" sz="2000" dirty="0">
                <a:latin typeface="Arial Narrow" panose="020B0604020202020204" pitchFamily="34" charset="0"/>
                <a:cs typeface="Arial Narrow" panose="020B0604020202020204" pitchFamily="34" charset="0"/>
              </a:rPr>
              <a:t>Average RGB values from GIMP color picker (5 data points per patch -  Q1-Q4, Center)</a:t>
            </a:r>
          </a:p>
        </p:txBody>
      </p:sp>
      <p:sp>
        <p:nvSpPr>
          <p:cNvPr id="17" name="Title 1">
            <a:extLst>
              <a:ext uri="{FF2B5EF4-FFF2-40B4-BE49-F238E27FC236}">
                <a16:creationId xmlns:a16="http://schemas.microsoft.com/office/drawing/2014/main" id="{F594412C-7AFD-C1CF-DD7B-4840743C57AB}"/>
              </a:ext>
            </a:extLst>
          </p:cNvPr>
          <p:cNvSpPr txBox="1">
            <a:spLocks/>
          </p:cNvSpPr>
          <p:nvPr/>
        </p:nvSpPr>
        <p:spPr>
          <a:xfrm>
            <a:off x="0" y="-2927"/>
            <a:ext cx="12192000" cy="517715"/>
          </a:xfrm>
          <a:prstGeom prst="rect">
            <a:avLst/>
          </a:prstGeom>
          <a:solidFill>
            <a:schemeClr val="tx1"/>
          </a:solidFill>
          <a:ln>
            <a:solidFill>
              <a:schemeClr val="tx1"/>
            </a:solidFill>
          </a:ln>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PH" sz="2700" b="1" dirty="0">
                <a:solidFill>
                  <a:srgbClr val="FFC000"/>
                </a:solidFill>
                <a:latin typeface="Arial" panose="020B0604020202020204" pitchFamily="34" charset="0"/>
                <a:cs typeface="Arial" panose="020B0604020202020204" pitchFamily="34" charset="0"/>
              </a:rPr>
              <a:t>ADDITIONAL RESULTS: </a:t>
            </a:r>
            <a:r>
              <a:rPr lang="en-PH" sz="2000" dirty="0">
                <a:solidFill>
                  <a:schemeClr val="bg1"/>
                </a:solidFill>
                <a:latin typeface="Arial" panose="020B0604020202020204" pitchFamily="34" charset="0"/>
                <a:cs typeface="Arial" panose="020B0604020202020204" pitchFamily="34" charset="0"/>
              </a:rPr>
              <a:t>Actual Macbeth values and comments</a:t>
            </a:r>
            <a:endParaRPr lang="en-PH" sz="1200" dirty="0">
              <a:solidFill>
                <a:srgbClr val="C00000"/>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81AABA2B-5437-F890-58E5-4A1BEE40A08F}"/>
              </a:ext>
            </a:extLst>
          </p:cNvPr>
          <p:cNvSpPr/>
          <p:nvPr/>
        </p:nvSpPr>
        <p:spPr>
          <a:xfrm>
            <a:off x="512618" y="4699495"/>
            <a:ext cx="11039651" cy="175771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5A8DB3C-92BA-5021-B7D9-B50D36176B42}"/>
              </a:ext>
            </a:extLst>
          </p:cNvPr>
          <p:cNvSpPr txBox="1"/>
          <p:nvPr/>
        </p:nvSpPr>
        <p:spPr>
          <a:xfrm>
            <a:off x="780452" y="4942940"/>
            <a:ext cx="10631096" cy="1323439"/>
          </a:xfrm>
          <a:prstGeom prst="rect">
            <a:avLst/>
          </a:prstGeom>
          <a:noFill/>
        </p:spPr>
        <p:txBody>
          <a:bodyPr wrap="square" rtlCol="0">
            <a:spAutoFit/>
          </a:bodyPr>
          <a:lstStyle/>
          <a:p>
            <a:pPr algn="just"/>
            <a:r>
              <a:rPr lang="en-US" sz="2000" b="1" dirty="0">
                <a:latin typeface="Arial" panose="020B0604020202020204" pitchFamily="34" charset="0"/>
                <a:cs typeface="Arial" panose="020B0604020202020204" pitchFamily="34" charset="0"/>
              </a:rPr>
              <a:t>Conclusion:</a:t>
            </a:r>
          </a:p>
          <a:p>
            <a:pPr algn="just"/>
            <a:r>
              <a:rPr lang="en-US" sz="2000" dirty="0">
                <a:latin typeface="Arial" panose="020B0604020202020204" pitchFamily="34" charset="0"/>
                <a:cs typeface="Arial" panose="020B0604020202020204" pitchFamily="34" charset="0"/>
              </a:rPr>
              <a:t>While the rendered color signals from actual </a:t>
            </a:r>
            <a:r>
              <a:rPr lang="en-US" sz="2000" dirty="0" err="1">
                <a:latin typeface="Arial" panose="020B0604020202020204" pitchFamily="34" charset="0"/>
                <a:cs typeface="Arial" panose="020B0604020202020204" pitchFamily="34" charset="0"/>
              </a:rPr>
              <a:t>macbeth</a:t>
            </a:r>
            <a:r>
              <a:rPr lang="en-US" sz="2000" dirty="0">
                <a:latin typeface="Arial" panose="020B0604020202020204" pitchFamily="34" charset="0"/>
                <a:cs typeface="Arial" panose="020B0604020202020204" pitchFamily="34" charset="0"/>
              </a:rPr>
              <a:t> values are not as smooth and as accurate as the synthetic values, we can definitely see the same result where it fails to reconstruct the signal for PC greater than 3 – for the reason I still can’t figure out.</a:t>
            </a:r>
            <a:endParaRPr lang="en-PH" sz="2000" dirty="0">
              <a:latin typeface="Arial" panose="020B0604020202020204" pitchFamily="34" charset="0"/>
              <a:cs typeface="Arial" panose="020B0604020202020204" pitchFamily="34" charset="0"/>
            </a:endParaRPr>
          </a:p>
        </p:txBody>
      </p:sp>
      <p:graphicFrame>
        <p:nvGraphicFramePr>
          <p:cNvPr id="20" name="Table 19">
            <a:extLst>
              <a:ext uri="{FF2B5EF4-FFF2-40B4-BE49-F238E27FC236}">
                <a16:creationId xmlns:a16="http://schemas.microsoft.com/office/drawing/2014/main" id="{9C11AD33-5436-3247-412E-0E0D025B9D44}"/>
              </a:ext>
            </a:extLst>
          </p:cNvPr>
          <p:cNvGraphicFramePr>
            <a:graphicFrameLocks noGrp="1"/>
          </p:cNvGraphicFramePr>
          <p:nvPr>
            <p:extLst>
              <p:ext uri="{D42A27DB-BD31-4B8C-83A1-F6EECF244321}">
                <p14:modId xmlns:p14="http://schemas.microsoft.com/office/powerpoint/2010/main" val="3195485228"/>
              </p:ext>
            </p:extLst>
          </p:nvPr>
        </p:nvGraphicFramePr>
        <p:xfrm>
          <a:off x="4884619" y="1484215"/>
          <a:ext cx="3817507" cy="2658228"/>
        </p:xfrm>
        <a:graphic>
          <a:graphicData uri="http://schemas.openxmlformats.org/drawingml/2006/table">
            <a:tbl>
              <a:tblPr>
                <a:tableStyleId>{073A0DAA-6AF3-43AB-8588-CEC1D06C72B9}</a:tableStyleId>
              </a:tblPr>
              <a:tblGrid>
                <a:gridCol w="991098">
                  <a:extLst>
                    <a:ext uri="{9D8B030D-6E8A-4147-A177-3AD203B41FA5}">
                      <a16:colId xmlns:a16="http://schemas.microsoft.com/office/drawing/2014/main" val="310541636"/>
                    </a:ext>
                  </a:extLst>
                </a:gridCol>
                <a:gridCol w="880179">
                  <a:extLst>
                    <a:ext uri="{9D8B030D-6E8A-4147-A177-3AD203B41FA5}">
                      <a16:colId xmlns:a16="http://schemas.microsoft.com/office/drawing/2014/main" val="2477944964"/>
                    </a:ext>
                  </a:extLst>
                </a:gridCol>
                <a:gridCol w="935974">
                  <a:extLst>
                    <a:ext uri="{9D8B030D-6E8A-4147-A177-3AD203B41FA5}">
                      <a16:colId xmlns:a16="http://schemas.microsoft.com/office/drawing/2014/main" val="3460181784"/>
                    </a:ext>
                  </a:extLst>
                </a:gridCol>
                <a:gridCol w="1010256">
                  <a:extLst>
                    <a:ext uri="{9D8B030D-6E8A-4147-A177-3AD203B41FA5}">
                      <a16:colId xmlns:a16="http://schemas.microsoft.com/office/drawing/2014/main" val="1018272541"/>
                    </a:ext>
                  </a:extLst>
                </a:gridCol>
              </a:tblGrid>
              <a:tr h="181020">
                <a:tc>
                  <a:txBody>
                    <a:bodyPr/>
                    <a:lstStyle/>
                    <a:p>
                      <a:pPr algn="ctr" fontAlgn="b"/>
                      <a:r>
                        <a:rPr lang="en-PH" sz="1400" u="none" strike="noStrike" dirty="0">
                          <a:effectLst/>
                        </a:rPr>
                        <a:t>13</a:t>
                      </a:r>
                      <a:endParaRPr lang="en-PH" sz="1400" b="0" i="0" u="none" strike="noStrike" dirty="0">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a:effectLst/>
                        </a:rPr>
                        <a:t>0</a:t>
                      </a:r>
                      <a:endParaRPr lang="en-PH" sz="1400" b="0" i="0" u="none" strike="noStrike">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a:effectLst/>
                        </a:rPr>
                        <a:t>4.4</a:t>
                      </a:r>
                      <a:endParaRPr lang="en-PH" sz="1400" b="0" i="0" u="none" strike="noStrike">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a:effectLst/>
                        </a:rPr>
                        <a:t>19</a:t>
                      </a:r>
                      <a:endParaRPr lang="en-PH" sz="1400" b="0" i="0" u="none" strike="noStrike">
                        <a:solidFill>
                          <a:srgbClr val="000000"/>
                        </a:solidFill>
                        <a:effectLst/>
                        <a:latin typeface="Calibri" panose="020F0502020204030204" pitchFamily="34" charset="0"/>
                      </a:endParaRPr>
                    </a:p>
                  </a:txBody>
                  <a:tcPr marL="8159" marR="8159" marT="8159" marB="0" anchor="b"/>
                </a:tc>
                <a:extLst>
                  <a:ext uri="{0D108BD9-81ED-4DB2-BD59-A6C34878D82A}">
                    <a16:rowId xmlns:a16="http://schemas.microsoft.com/office/drawing/2014/main" val="1719993982"/>
                  </a:ext>
                </a:extLst>
              </a:tr>
              <a:tr h="181020">
                <a:tc>
                  <a:txBody>
                    <a:bodyPr/>
                    <a:lstStyle/>
                    <a:p>
                      <a:pPr algn="ctr" fontAlgn="b"/>
                      <a:r>
                        <a:rPr lang="en-PH" sz="1400" u="none" strike="noStrike">
                          <a:effectLst/>
                        </a:rPr>
                        <a:t>14</a:t>
                      </a:r>
                      <a:endParaRPr lang="en-PH" sz="1400" b="0" i="0" u="none" strike="noStrike">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dirty="0">
                          <a:effectLst/>
                        </a:rPr>
                        <a:t>8.6</a:t>
                      </a:r>
                      <a:endParaRPr lang="en-PH" sz="1400" b="0" i="0" u="none" strike="noStrike" dirty="0">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a:effectLst/>
                        </a:rPr>
                        <a:t>25.6</a:t>
                      </a:r>
                      <a:endParaRPr lang="en-PH" sz="1400" b="0" i="0" u="none" strike="noStrike">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a:effectLst/>
                        </a:rPr>
                        <a:t>5.4</a:t>
                      </a:r>
                      <a:endParaRPr lang="en-PH" sz="1400" b="0" i="0" u="none" strike="noStrike">
                        <a:solidFill>
                          <a:srgbClr val="000000"/>
                        </a:solidFill>
                        <a:effectLst/>
                        <a:latin typeface="Calibri" panose="020F0502020204030204" pitchFamily="34" charset="0"/>
                      </a:endParaRPr>
                    </a:p>
                  </a:txBody>
                  <a:tcPr marL="8159" marR="8159" marT="8159" marB="0" anchor="b"/>
                </a:tc>
                <a:extLst>
                  <a:ext uri="{0D108BD9-81ED-4DB2-BD59-A6C34878D82A}">
                    <a16:rowId xmlns:a16="http://schemas.microsoft.com/office/drawing/2014/main" val="2407714975"/>
                  </a:ext>
                </a:extLst>
              </a:tr>
              <a:tr h="181020">
                <a:tc>
                  <a:txBody>
                    <a:bodyPr/>
                    <a:lstStyle/>
                    <a:p>
                      <a:pPr algn="ctr" fontAlgn="b"/>
                      <a:r>
                        <a:rPr lang="en-PH" sz="1400" u="none" strike="noStrike">
                          <a:effectLst/>
                        </a:rPr>
                        <a:t>15</a:t>
                      </a:r>
                      <a:endParaRPr lang="en-PH" sz="1400" b="0" i="0" u="none" strike="noStrike">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dirty="0">
                          <a:effectLst/>
                        </a:rPr>
                        <a:t>32.6</a:t>
                      </a:r>
                      <a:endParaRPr lang="en-PH" sz="1400" b="0" i="0" u="none" strike="noStrike" dirty="0">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a:effectLst/>
                        </a:rPr>
                        <a:t>0.4</a:t>
                      </a:r>
                      <a:endParaRPr lang="en-PH" sz="1400" b="0" i="0" u="none" strike="noStrike">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dirty="0">
                          <a:effectLst/>
                        </a:rPr>
                        <a:t>2.2</a:t>
                      </a:r>
                      <a:endParaRPr lang="en-PH" sz="1400" b="0" i="0" u="none" strike="noStrike" dirty="0">
                        <a:solidFill>
                          <a:srgbClr val="000000"/>
                        </a:solidFill>
                        <a:effectLst/>
                        <a:latin typeface="Calibri" panose="020F0502020204030204" pitchFamily="34" charset="0"/>
                      </a:endParaRPr>
                    </a:p>
                  </a:txBody>
                  <a:tcPr marL="8159" marR="8159" marT="8159" marB="0" anchor="b"/>
                </a:tc>
                <a:extLst>
                  <a:ext uri="{0D108BD9-81ED-4DB2-BD59-A6C34878D82A}">
                    <a16:rowId xmlns:a16="http://schemas.microsoft.com/office/drawing/2014/main" val="808003617"/>
                  </a:ext>
                </a:extLst>
              </a:tr>
              <a:tr h="181020">
                <a:tc>
                  <a:txBody>
                    <a:bodyPr/>
                    <a:lstStyle/>
                    <a:p>
                      <a:pPr algn="ctr" fontAlgn="b"/>
                      <a:r>
                        <a:rPr lang="en-PH" sz="1400" u="none" strike="noStrike">
                          <a:effectLst/>
                        </a:rPr>
                        <a:t>16</a:t>
                      </a:r>
                      <a:endParaRPr lang="en-PH" sz="1400" b="0" i="0" u="none" strike="noStrike">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dirty="0">
                          <a:effectLst/>
                        </a:rPr>
                        <a:t>59.6</a:t>
                      </a:r>
                      <a:endParaRPr lang="en-PH" sz="1400" b="0" i="0" u="none" strike="noStrike" dirty="0">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dirty="0">
                          <a:effectLst/>
                        </a:rPr>
                        <a:t>51.2</a:t>
                      </a:r>
                      <a:endParaRPr lang="en-PH" sz="1400" b="0" i="0" u="none" strike="noStrike" dirty="0">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a:effectLst/>
                        </a:rPr>
                        <a:t>0</a:t>
                      </a:r>
                      <a:endParaRPr lang="en-PH" sz="1400" b="0" i="0" u="none" strike="noStrike">
                        <a:solidFill>
                          <a:srgbClr val="000000"/>
                        </a:solidFill>
                        <a:effectLst/>
                        <a:latin typeface="Calibri" panose="020F0502020204030204" pitchFamily="34" charset="0"/>
                      </a:endParaRPr>
                    </a:p>
                  </a:txBody>
                  <a:tcPr marL="8159" marR="8159" marT="8159" marB="0" anchor="b"/>
                </a:tc>
                <a:extLst>
                  <a:ext uri="{0D108BD9-81ED-4DB2-BD59-A6C34878D82A}">
                    <a16:rowId xmlns:a16="http://schemas.microsoft.com/office/drawing/2014/main" val="602416290"/>
                  </a:ext>
                </a:extLst>
              </a:tr>
              <a:tr h="181020">
                <a:tc>
                  <a:txBody>
                    <a:bodyPr/>
                    <a:lstStyle/>
                    <a:p>
                      <a:pPr algn="ctr" fontAlgn="b"/>
                      <a:r>
                        <a:rPr lang="en-PH" sz="1400" u="none" strike="noStrike">
                          <a:effectLst/>
                        </a:rPr>
                        <a:t>17</a:t>
                      </a:r>
                      <a:endParaRPr lang="en-PH" sz="1400" b="0" i="0" u="none" strike="noStrike">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a:effectLst/>
                        </a:rPr>
                        <a:t>36.8</a:t>
                      </a:r>
                      <a:endParaRPr lang="en-PH" sz="1400" b="0" i="0" u="none" strike="noStrike">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dirty="0">
                          <a:effectLst/>
                        </a:rPr>
                        <a:t>7.6</a:t>
                      </a:r>
                      <a:endParaRPr lang="en-PH" sz="1400" b="0" i="0" u="none" strike="noStrike" dirty="0">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a:effectLst/>
                        </a:rPr>
                        <a:t>32.6</a:t>
                      </a:r>
                      <a:endParaRPr lang="en-PH" sz="1400" b="0" i="0" u="none" strike="noStrike">
                        <a:solidFill>
                          <a:srgbClr val="000000"/>
                        </a:solidFill>
                        <a:effectLst/>
                        <a:latin typeface="Calibri" panose="020F0502020204030204" pitchFamily="34" charset="0"/>
                      </a:endParaRPr>
                    </a:p>
                  </a:txBody>
                  <a:tcPr marL="8159" marR="8159" marT="8159" marB="0" anchor="b"/>
                </a:tc>
                <a:extLst>
                  <a:ext uri="{0D108BD9-81ED-4DB2-BD59-A6C34878D82A}">
                    <a16:rowId xmlns:a16="http://schemas.microsoft.com/office/drawing/2014/main" val="2816025594"/>
                  </a:ext>
                </a:extLst>
              </a:tr>
              <a:tr h="181020">
                <a:tc>
                  <a:txBody>
                    <a:bodyPr/>
                    <a:lstStyle/>
                    <a:p>
                      <a:pPr algn="ctr" fontAlgn="b"/>
                      <a:r>
                        <a:rPr lang="en-PH" sz="1400" u="none" strike="noStrike">
                          <a:effectLst/>
                        </a:rPr>
                        <a:t>18</a:t>
                      </a:r>
                      <a:endParaRPr lang="en-PH" sz="1400" b="0" i="0" u="none" strike="noStrike">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a:effectLst/>
                        </a:rPr>
                        <a:t>0.2</a:t>
                      </a:r>
                      <a:endParaRPr lang="en-PH" sz="1400" b="0" i="0" u="none" strike="noStrike">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dirty="0">
                          <a:effectLst/>
                        </a:rPr>
                        <a:t>19</a:t>
                      </a:r>
                      <a:endParaRPr lang="en-PH" sz="1400" b="0" i="0" u="none" strike="noStrike" dirty="0">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dirty="0">
                          <a:effectLst/>
                        </a:rPr>
                        <a:t>41</a:t>
                      </a:r>
                      <a:endParaRPr lang="en-PH" sz="1400" b="0" i="0" u="none" strike="noStrike" dirty="0">
                        <a:solidFill>
                          <a:srgbClr val="000000"/>
                        </a:solidFill>
                        <a:effectLst/>
                        <a:latin typeface="Calibri" panose="020F0502020204030204" pitchFamily="34" charset="0"/>
                      </a:endParaRPr>
                    </a:p>
                  </a:txBody>
                  <a:tcPr marL="8159" marR="8159" marT="8159" marB="0" anchor="b"/>
                </a:tc>
                <a:extLst>
                  <a:ext uri="{0D108BD9-81ED-4DB2-BD59-A6C34878D82A}">
                    <a16:rowId xmlns:a16="http://schemas.microsoft.com/office/drawing/2014/main" val="331983811"/>
                  </a:ext>
                </a:extLst>
              </a:tr>
              <a:tr h="181020">
                <a:tc>
                  <a:txBody>
                    <a:bodyPr/>
                    <a:lstStyle/>
                    <a:p>
                      <a:pPr algn="ctr" fontAlgn="b"/>
                      <a:r>
                        <a:rPr lang="en-PH" sz="1400" u="none" strike="noStrike">
                          <a:effectLst/>
                        </a:rPr>
                        <a:t>19</a:t>
                      </a:r>
                      <a:endParaRPr lang="en-PH" sz="1400" b="0" i="0" u="none" strike="noStrike">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a:effectLst/>
                        </a:rPr>
                        <a:t>53</a:t>
                      </a:r>
                      <a:endParaRPr lang="en-PH" sz="1400" b="0" i="0" u="none" strike="noStrike">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dirty="0">
                          <a:effectLst/>
                        </a:rPr>
                        <a:t>51.8</a:t>
                      </a:r>
                      <a:endParaRPr lang="en-PH" sz="1400" b="0" i="0" u="none" strike="noStrike" dirty="0">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a:effectLst/>
                        </a:rPr>
                        <a:t>56.8</a:t>
                      </a:r>
                      <a:endParaRPr lang="en-PH" sz="1400" b="0" i="0" u="none" strike="noStrike">
                        <a:solidFill>
                          <a:srgbClr val="000000"/>
                        </a:solidFill>
                        <a:effectLst/>
                        <a:latin typeface="Calibri" panose="020F0502020204030204" pitchFamily="34" charset="0"/>
                      </a:endParaRPr>
                    </a:p>
                  </a:txBody>
                  <a:tcPr marL="8159" marR="8159" marT="8159" marB="0" anchor="b"/>
                </a:tc>
                <a:extLst>
                  <a:ext uri="{0D108BD9-81ED-4DB2-BD59-A6C34878D82A}">
                    <a16:rowId xmlns:a16="http://schemas.microsoft.com/office/drawing/2014/main" val="546047044"/>
                  </a:ext>
                </a:extLst>
              </a:tr>
              <a:tr h="181020">
                <a:tc>
                  <a:txBody>
                    <a:bodyPr/>
                    <a:lstStyle/>
                    <a:p>
                      <a:pPr algn="ctr" fontAlgn="b"/>
                      <a:r>
                        <a:rPr lang="en-PH" sz="1400" u="none" strike="noStrike">
                          <a:effectLst/>
                        </a:rPr>
                        <a:t>20</a:t>
                      </a:r>
                      <a:endParaRPr lang="en-PH" sz="1400" b="0" i="0" u="none" strike="noStrike">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a:effectLst/>
                        </a:rPr>
                        <a:t>41.8</a:t>
                      </a:r>
                      <a:endParaRPr lang="en-PH" sz="1400" b="0" i="0" u="none" strike="noStrike">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dirty="0">
                          <a:effectLst/>
                        </a:rPr>
                        <a:t>41.6</a:t>
                      </a:r>
                      <a:endParaRPr lang="en-PH" sz="1400" b="0" i="0" u="none" strike="noStrike" dirty="0">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dirty="0">
                          <a:effectLst/>
                        </a:rPr>
                        <a:t>50.6</a:t>
                      </a:r>
                      <a:endParaRPr lang="en-PH" sz="1400" b="0" i="0" u="none" strike="noStrike" dirty="0">
                        <a:solidFill>
                          <a:srgbClr val="000000"/>
                        </a:solidFill>
                        <a:effectLst/>
                        <a:latin typeface="Calibri" panose="020F0502020204030204" pitchFamily="34" charset="0"/>
                      </a:endParaRPr>
                    </a:p>
                  </a:txBody>
                  <a:tcPr marL="8159" marR="8159" marT="8159" marB="0" anchor="b"/>
                </a:tc>
                <a:extLst>
                  <a:ext uri="{0D108BD9-81ED-4DB2-BD59-A6C34878D82A}">
                    <a16:rowId xmlns:a16="http://schemas.microsoft.com/office/drawing/2014/main" val="1153669908"/>
                  </a:ext>
                </a:extLst>
              </a:tr>
              <a:tr h="181020">
                <a:tc>
                  <a:txBody>
                    <a:bodyPr/>
                    <a:lstStyle/>
                    <a:p>
                      <a:pPr algn="ctr" fontAlgn="b"/>
                      <a:r>
                        <a:rPr lang="en-PH" sz="1400" u="none" strike="noStrike">
                          <a:effectLst/>
                        </a:rPr>
                        <a:t>21</a:t>
                      </a:r>
                      <a:endParaRPr lang="en-PH" sz="1400" b="0" i="0" u="none" strike="noStrike">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a:effectLst/>
                        </a:rPr>
                        <a:t>28.2</a:t>
                      </a:r>
                      <a:endParaRPr lang="en-PH" sz="1400" b="0" i="0" u="none" strike="noStrike">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a:effectLst/>
                        </a:rPr>
                        <a:t>28.4</a:t>
                      </a:r>
                      <a:endParaRPr lang="en-PH" sz="1400" b="0" i="0" u="none" strike="noStrike">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dirty="0">
                          <a:effectLst/>
                        </a:rPr>
                        <a:t>37</a:t>
                      </a:r>
                      <a:endParaRPr lang="en-PH" sz="1400" b="0" i="0" u="none" strike="noStrike" dirty="0">
                        <a:solidFill>
                          <a:srgbClr val="000000"/>
                        </a:solidFill>
                        <a:effectLst/>
                        <a:latin typeface="Calibri" panose="020F0502020204030204" pitchFamily="34" charset="0"/>
                      </a:endParaRPr>
                    </a:p>
                  </a:txBody>
                  <a:tcPr marL="8159" marR="8159" marT="8159" marB="0" anchor="b"/>
                </a:tc>
                <a:extLst>
                  <a:ext uri="{0D108BD9-81ED-4DB2-BD59-A6C34878D82A}">
                    <a16:rowId xmlns:a16="http://schemas.microsoft.com/office/drawing/2014/main" val="4256802653"/>
                  </a:ext>
                </a:extLst>
              </a:tr>
              <a:tr h="181020">
                <a:tc>
                  <a:txBody>
                    <a:bodyPr/>
                    <a:lstStyle/>
                    <a:p>
                      <a:pPr algn="ctr" fontAlgn="b"/>
                      <a:r>
                        <a:rPr lang="en-PH" sz="1400" u="none" strike="noStrike">
                          <a:effectLst/>
                        </a:rPr>
                        <a:t>22</a:t>
                      </a:r>
                      <a:endParaRPr lang="en-PH" sz="1400" b="0" i="0" u="none" strike="noStrike">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a:effectLst/>
                        </a:rPr>
                        <a:t>15.6</a:t>
                      </a:r>
                      <a:endParaRPr lang="en-PH" sz="1400" b="0" i="0" u="none" strike="noStrike">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a:effectLst/>
                        </a:rPr>
                        <a:t>16.6</a:t>
                      </a:r>
                      <a:endParaRPr lang="en-PH" sz="1400" b="0" i="0" u="none" strike="noStrike">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dirty="0">
                          <a:effectLst/>
                        </a:rPr>
                        <a:t>20.6</a:t>
                      </a:r>
                      <a:endParaRPr lang="en-PH" sz="1400" b="0" i="0" u="none" strike="noStrike" dirty="0">
                        <a:solidFill>
                          <a:srgbClr val="000000"/>
                        </a:solidFill>
                        <a:effectLst/>
                        <a:latin typeface="Calibri" panose="020F0502020204030204" pitchFamily="34" charset="0"/>
                      </a:endParaRPr>
                    </a:p>
                  </a:txBody>
                  <a:tcPr marL="8159" marR="8159" marT="8159" marB="0" anchor="b"/>
                </a:tc>
                <a:extLst>
                  <a:ext uri="{0D108BD9-81ED-4DB2-BD59-A6C34878D82A}">
                    <a16:rowId xmlns:a16="http://schemas.microsoft.com/office/drawing/2014/main" val="542598515"/>
                  </a:ext>
                </a:extLst>
              </a:tr>
              <a:tr h="181020">
                <a:tc>
                  <a:txBody>
                    <a:bodyPr/>
                    <a:lstStyle/>
                    <a:p>
                      <a:pPr algn="ctr" fontAlgn="b"/>
                      <a:r>
                        <a:rPr lang="en-PH" sz="1400" u="none" strike="noStrike">
                          <a:effectLst/>
                        </a:rPr>
                        <a:t>23</a:t>
                      </a:r>
                      <a:endParaRPr lang="en-PH" sz="1400" b="0" i="0" u="none" strike="noStrike">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a:effectLst/>
                        </a:rPr>
                        <a:t>4.6</a:t>
                      </a:r>
                      <a:endParaRPr lang="en-PH" sz="1400" b="0" i="0" u="none" strike="noStrike">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a:effectLst/>
                        </a:rPr>
                        <a:t>6.2</a:t>
                      </a:r>
                      <a:endParaRPr lang="en-PH" sz="1400" b="0" i="0" u="none" strike="noStrike">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dirty="0">
                          <a:effectLst/>
                        </a:rPr>
                        <a:t>5.8</a:t>
                      </a:r>
                      <a:endParaRPr lang="en-PH" sz="1400" b="0" i="0" u="none" strike="noStrike" dirty="0">
                        <a:solidFill>
                          <a:srgbClr val="000000"/>
                        </a:solidFill>
                        <a:effectLst/>
                        <a:latin typeface="Calibri" panose="020F0502020204030204" pitchFamily="34" charset="0"/>
                      </a:endParaRPr>
                    </a:p>
                  </a:txBody>
                  <a:tcPr marL="8159" marR="8159" marT="8159" marB="0" anchor="b"/>
                </a:tc>
                <a:extLst>
                  <a:ext uri="{0D108BD9-81ED-4DB2-BD59-A6C34878D82A}">
                    <a16:rowId xmlns:a16="http://schemas.microsoft.com/office/drawing/2014/main" val="2757232225"/>
                  </a:ext>
                </a:extLst>
              </a:tr>
              <a:tr h="181020">
                <a:tc>
                  <a:txBody>
                    <a:bodyPr/>
                    <a:lstStyle/>
                    <a:p>
                      <a:pPr algn="ctr" fontAlgn="b"/>
                      <a:r>
                        <a:rPr lang="en-PH" sz="1400" u="none" strike="noStrike">
                          <a:effectLst/>
                        </a:rPr>
                        <a:t>24</a:t>
                      </a:r>
                      <a:endParaRPr lang="en-PH" sz="1400" b="0" i="0" u="none" strike="noStrike">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a:effectLst/>
                        </a:rPr>
                        <a:t>1.2</a:t>
                      </a:r>
                      <a:endParaRPr lang="en-PH" sz="1400" b="0" i="0" u="none" strike="noStrike">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a:effectLst/>
                        </a:rPr>
                        <a:t>1.6</a:t>
                      </a:r>
                      <a:endParaRPr lang="en-PH" sz="1400" b="0" i="0" u="none" strike="noStrike">
                        <a:solidFill>
                          <a:srgbClr val="000000"/>
                        </a:solidFill>
                        <a:effectLst/>
                        <a:latin typeface="Calibri" panose="020F0502020204030204" pitchFamily="34" charset="0"/>
                      </a:endParaRPr>
                    </a:p>
                  </a:txBody>
                  <a:tcPr marL="8159" marR="8159" marT="8159" marB="0" anchor="b"/>
                </a:tc>
                <a:tc>
                  <a:txBody>
                    <a:bodyPr/>
                    <a:lstStyle/>
                    <a:p>
                      <a:pPr algn="ctr" fontAlgn="b"/>
                      <a:r>
                        <a:rPr lang="en-PH" sz="1400" u="none" strike="noStrike" dirty="0">
                          <a:effectLst/>
                        </a:rPr>
                        <a:t>0.2</a:t>
                      </a:r>
                      <a:endParaRPr lang="en-PH" sz="1400" b="0" i="0" u="none" strike="noStrike" dirty="0">
                        <a:solidFill>
                          <a:srgbClr val="000000"/>
                        </a:solidFill>
                        <a:effectLst/>
                        <a:latin typeface="Calibri" panose="020F0502020204030204" pitchFamily="34" charset="0"/>
                      </a:endParaRPr>
                    </a:p>
                  </a:txBody>
                  <a:tcPr marL="8159" marR="8159" marT="8159" marB="0" anchor="b"/>
                </a:tc>
                <a:extLst>
                  <a:ext uri="{0D108BD9-81ED-4DB2-BD59-A6C34878D82A}">
                    <a16:rowId xmlns:a16="http://schemas.microsoft.com/office/drawing/2014/main" val="2982420988"/>
                  </a:ext>
                </a:extLst>
              </a:tr>
            </a:tbl>
          </a:graphicData>
        </a:graphic>
      </p:graphicFrame>
      <p:sp>
        <p:nvSpPr>
          <p:cNvPr id="21" name="Slide Number Placeholder 20">
            <a:extLst>
              <a:ext uri="{FF2B5EF4-FFF2-40B4-BE49-F238E27FC236}">
                <a16:creationId xmlns:a16="http://schemas.microsoft.com/office/drawing/2014/main" id="{DCAB6CE7-1795-2373-B1B1-F39E622B50A5}"/>
              </a:ext>
            </a:extLst>
          </p:cNvPr>
          <p:cNvSpPr>
            <a:spLocks noGrp="1"/>
          </p:cNvSpPr>
          <p:nvPr>
            <p:ph type="sldNum" sz="quarter" idx="12"/>
          </p:nvPr>
        </p:nvSpPr>
        <p:spPr/>
        <p:txBody>
          <a:bodyPr/>
          <a:lstStyle/>
          <a:p>
            <a:fld id="{BED93DF4-F9B9-B147-A104-399FCC2996C9}" type="slidenum">
              <a:rPr lang="en-US" smtClean="0"/>
              <a:t>20</a:t>
            </a:fld>
            <a:endParaRPr lang="en-US"/>
          </a:p>
        </p:txBody>
      </p:sp>
    </p:spTree>
    <p:extLst>
      <p:ext uri="{BB962C8B-B14F-4D97-AF65-F5344CB8AC3E}">
        <p14:creationId xmlns:p14="http://schemas.microsoft.com/office/powerpoint/2010/main" val="22301736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B1A0E7-0BD4-1B6D-A26F-4117B9EE4F46}"/>
              </a:ext>
            </a:extLst>
          </p:cNvPr>
          <p:cNvSpPr>
            <a:spLocks noGrp="1"/>
          </p:cNvSpPr>
          <p:nvPr>
            <p:ph type="sldNum" sz="quarter" idx="12"/>
          </p:nvPr>
        </p:nvSpPr>
        <p:spPr>
          <a:xfrm>
            <a:off x="9448800" y="6492875"/>
            <a:ext cx="2743200" cy="365125"/>
          </a:xfrm>
        </p:spPr>
        <p:txBody>
          <a:bodyPr/>
          <a:lstStyle/>
          <a:p>
            <a:fld id="{6DF82FE7-853C-49BC-93A8-CDCCD4D88F37}" type="slidenum">
              <a:rPr lang="en-US" smtClean="0"/>
              <a:t>21</a:t>
            </a:fld>
            <a:endParaRPr lang="en-US"/>
          </a:p>
        </p:txBody>
      </p:sp>
      <p:graphicFrame>
        <p:nvGraphicFramePr>
          <p:cNvPr id="7" name="Table 6">
            <a:extLst>
              <a:ext uri="{FF2B5EF4-FFF2-40B4-BE49-F238E27FC236}">
                <a16:creationId xmlns:a16="http://schemas.microsoft.com/office/drawing/2014/main" id="{22900CDE-74B5-AFD8-478F-6B6553D22270}"/>
              </a:ext>
            </a:extLst>
          </p:cNvPr>
          <p:cNvGraphicFramePr>
            <a:graphicFrameLocks noGrp="1"/>
          </p:cNvGraphicFramePr>
          <p:nvPr>
            <p:extLst>
              <p:ext uri="{D42A27DB-BD31-4B8C-83A1-F6EECF244321}">
                <p14:modId xmlns:p14="http://schemas.microsoft.com/office/powerpoint/2010/main" val="3627577082"/>
              </p:ext>
            </p:extLst>
          </p:nvPr>
        </p:nvGraphicFramePr>
        <p:xfrm>
          <a:off x="599660" y="420509"/>
          <a:ext cx="10992679" cy="5608320"/>
        </p:xfrm>
        <a:graphic>
          <a:graphicData uri="http://schemas.openxmlformats.org/drawingml/2006/table">
            <a:tbl>
              <a:tblPr/>
              <a:tblGrid>
                <a:gridCol w="3664226">
                  <a:extLst>
                    <a:ext uri="{9D8B030D-6E8A-4147-A177-3AD203B41FA5}">
                      <a16:colId xmlns:a16="http://schemas.microsoft.com/office/drawing/2014/main" val="3153464184"/>
                    </a:ext>
                  </a:extLst>
                </a:gridCol>
                <a:gridCol w="5920430">
                  <a:extLst>
                    <a:ext uri="{9D8B030D-6E8A-4147-A177-3AD203B41FA5}">
                      <a16:colId xmlns:a16="http://schemas.microsoft.com/office/drawing/2014/main" val="3474013473"/>
                    </a:ext>
                  </a:extLst>
                </a:gridCol>
                <a:gridCol w="1408023">
                  <a:extLst>
                    <a:ext uri="{9D8B030D-6E8A-4147-A177-3AD203B41FA5}">
                      <a16:colId xmlns:a16="http://schemas.microsoft.com/office/drawing/2014/main" val="3628518015"/>
                    </a:ext>
                  </a:extLst>
                </a:gridCol>
              </a:tblGrid>
              <a:tr h="0">
                <a:tc>
                  <a:txBody>
                    <a:bodyPr/>
                    <a:lstStyle/>
                    <a:p>
                      <a:r>
                        <a:rPr lang="en-PH" sz="1800" b="1">
                          <a:effectLst/>
                          <a:latin typeface="Arial" panose="020B0604020202020204" pitchFamily="34" charset="0"/>
                        </a:rPr>
                        <a:t>CRITERIA </a:t>
                      </a:r>
                      <a:endParaRPr lang="en-PH" sz="440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PH" sz="1800" b="1">
                          <a:effectLst/>
                          <a:latin typeface="Arial" panose="020B0604020202020204" pitchFamily="34" charset="0"/>
                        </a:rPr>
                        <a:t>QUALIFICATIONS </a:t>
                      </a:r>
                      <a:endParaRPr lang="en-PH" sz="440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PH" sz="1800" b="1">
                          <a:effectLst/>
                          <a:latin typeface="Arial" panose="020B0604020202020204" pitchFamily="34" charset="0"/>
                        </a:rPr>
                        <a:t>SCORE </a:t>
                      </a:r>
                      <a:endParaRPr lang="en-PH" sz="440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345306222"/>
                  </a:ext>
                </a:extLst>
              </a:tr>
              <a:tr h="0">
                <a:tc>
                  <a:txBody>
                    <a:bodyPr/>
                    <a:lstStyle/>
                    <a:p>
                      <a:r>
                        <a:rPr lang="en-PH" sz="1600" b="1">
                          <a:effectLst/>
                          <a:latin typeface="Arial" panose="020B0604020202020204" pitchFamily="34" charset="0"/>
                        </a:rPr>
                        <a:t>Technical correctness </a:t>
                      </a:r>
                      <a:endParaRPr lang="en-PH" sz="400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285750" indent="-285750">
                        <a:buFont typeface="Wingdings" pitchFamily="2" charset="2"/>
                        <a:buChar char="q"/>
                      </a:pPr>
                      <a:r>
                        <a:rPr lang="en-PH" sz="1600" dirty="0">
                          <a:effectLst/>
                          <a:latin typeface="ArialMT"/>
                        </a:rPr>
                        <a:t>Met all objectives.</a:t>
                      </a:r>
                    </a:p>
                    <a:p>
                      <a:pPr marL="285750" indent="-285750">
                        <a:buFont typeface="Wingdings" pitchFamily="2" charset="2"/>
                        <a:buChar char="q"/>
                      </a:pPr>
                      <a:r>
                        <a:rPr lang="en-PH" sz="1600" dirty="0">
                          <a:effectLst/>
                          <a:latin typeface="ArialMT"/>
                        </a:rPr>
                        <a:t>Results are complete. Results are verifiably correct.</a:t>
                      </a:r>
                    </a:p>
                    <a:p>
                      <a:pPr marL="285750" indent="-285750">
                        <a:buFont typeface="Wingdings" pitchFamily="2" charset="2"/>
                        <a:buChar char="q"/>
                      </a:pPr>
                      <a:r>
                        <a:rPr lang="en-PH" sz="1600" dirty="0">
                          <a:effectLst/>
                          <a:latin typeface="ArialMT"/>
                        </a:rPr>
                        <a:t>Understood the lesson. </a:t>
                      </a:r>
                      <a:endParaRPr lang="en-PH" sz="4000" dirty="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PH" sz="1600" dirty="0">
                          <a:effectLst/>
                          <a:latin typeface="ArialMT"/>
                        </a:rPr>
                        <a:t>30 </a:t>
                      </a:r>
                      <a:endParaRPr lang="en-PH" sz="4000" dirty="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83729280"/>
                  </a:ext>
                </a:extLst>
              </a:tr>
              <a:tr h="0">
                <a:tc>
                  <a:txBody>
                    <a:bodyPr/>
                    <a:lstStyle/>
                    <a:p>
                      <a:r>
                        <a:rPr lang="en-PH" sz="1600" b="1" dirty="0">
                          <a:effectLst/>
                          <a:latin typeface="Arial" panose="020B0604020202020204" pitchFamily="34" charset="0"/>
                        </a:rPr>
                        <a:t>Quality of presentation.</a:t>
                      </a:r>
                      <a:endParaRPr lang="en-PH" sz="4000" dirty="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285750" indent="-285750">
                        <a:buFont typeface="Wingdings" pitchFamily="2" charset="2"/>
                        <a:buChar char="q"/>
                      </a:pPr>
                      <a:r>
                        <a:rPr lang="en-PH" sz="1600" dirty="0">
                          <a:effectLst/>
                          <a:latin typeface="ArialMT"/>
                        </a:rPr>
                        <a:t>All text and images are of good quality.</a:t>
                      </a:r>
                    </a:p>
                    <a:p>
                      <a:pPr marL="285750" indent="-285750">
                        <a:buFont typeface="Wingdings" pitchFamily="2" charset="2"/>
                        <a:buChar char="q"/>
                      </a:pPr>
                      <a:r>
                        <a:rPr lang="en-PH" sz="1600" dirty="0">
                          <a:effectLst/>
                          <a:latin typeface="ArialMT"/>
                        </a:rPr>
                        <a:t>A picture or diagram of the setup is shown (if the activity has one). </a:t>
                      </a:r>
                    </a:p>
                    <a:p>
                      <a:pPr marL="285750" indent="-285750">
                        <a:buFont typeface="Wingdings" pitchFamily="2" charset="2"/>
                        <a:buChar char="q"/>
                      </a:pPr>
                      <a:r>
                        <a:rPr lang="en-PH" sz="1600" dirty="0">
                          <a:effectLst/>
                          <a:latin typeface="ArialMT"/>
                        </a:rPr>
                        <a:t>Code has sufficient comments and guides.</a:t>
                      </a:r>
                    </a:p>
                    <a:p>
                      <a:pPr marL="285750" indent="-285750">
                        <a:buFont typeface="Wingdings" pitchFamily="2" charset="2"/>
                        <a:buChar char="q"/>
                      </a:pPr>
                      <a:r>
                        <a:rPr lang="en-PH" sz="1600" dirty="0">
                          <a:effectLst/>
                          <a:latin typeface="ArialMT"/>
                        </a:rPr>
                        <a:t>All plots are properly labeled and are visually understandable. </a:t>
                      </a:r>
                    </a:p>
                    <a:p>
                      <a:pPr marL="285750" indent="-285750">
                        <a:buFont typeface="Wingdings" pitchFamily="2" charset="2"/>
                        <a:buChar char="q"/>
                      </a:pPr>
                      <a:r>
                        <a:rPr lang="en-PH" sz="1600" dirty="0">
                          <a:effectLst/>
                          <a:latin typeface="ArialMT"/>
                        </a:rPr>
                        <a:t>The report is clear. </a:t>
                      </a:r>
                      <a:endParaRPr lang="en-PH" sz="1600" dirty="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PH" sz="1600" dirty="0">
                          <a:effectLst/>
                          <a:latin typeface="Arial" panose="020B0604020202020204" pitchFamily="34" charset="0"/>
                          <a:cs typeface="Arial" panose="020B0604020202020204" pitchFamily="34" charset="0"/>
                        </a:rPr>
                        <a:t>30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290772410"/>
                  </a:ext>
                </a:extLst>
              </a:tr>
              <a:tr h="0">
                <a:tc>
                  <a:txBody>
                    <a:bodyPr/>
                    <a:lstStyle/>
                    <a:p>
                      <a:r>
                        <a:rPr lang="en-PH" sz="1600" b="1" dirty="0">
                          <a:effectLst/>
                          <a:latin typeface="Arial" panose="020B0604020202020204" pitchFamily="34" charset="0"/>
                        </a:rPr>
                        <a:t>Reflection </a:t>
                      </a:r>
                      <a:endParaRPr lang="en-PH" sz="4000" dirty="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285750" indent="-285750">
                        <a:buFont typeface="Wingdings" pitchFamily="2" charset="2"/>
                        <a:buChar char="q"/>
                      </a:pPr>
                      <a:r>
                        <a:rPr lang="en-PH" sz="1600" dirty="0">
                          <a:effectLst/>
                          <a:latin typeface="ArialMT"/>
                        </a:rPr>
                        <a:t>Explained the validity of results.</a:t>
                      </a:r>
                    </a:p>
                    <a:p>
                      <a:pPr marL="285750" indent="-285750">
                        <a:buFont typeface="Wingdings" pitchFamily="2" charset="2"/>
                        <a:buChar char="q"/>
                      </a:pPr>
                      <a:r>
                        <a:rPr lang="en-PH" sz="1600" dirty="0">
                          <a:effectLst/>
                          <a:latin typeface="ArialMT"/>
                        </a:rPr>
                        <a:t>Discussed what went right or wrong in the activity.</a:t>
                      </a:r>
                    </a:p>
                    <a:p>
                      <a:pPr marL="285750" indent="-285750">
                        <a:buFont typeface="Wingdings" pitchFamily="2" charset="2"/>
                        <a:buChar char="q"/>
                      </a:pPr>
                      <a:r>
                        <a:rPr lang="en-PH" sz="1600" dirty="0">
                          <a:effectLst/>
                          <a:latin typeface="ArialMT"/>
                        </a:rPr>
                        <a:t>Justified the self score.</a:t>
                      </a:r>
                    </a:p>
                    <a:p>
                      <a:pPr marL="285750" indent="-285750">
                        <a:buFont typeface="Wingdings" pitchFamily="2" charset="2"/>
                        <a:buChar char="q"/>
                      </a:pPr>
                      <a:r>
                        <a:rPr lang="en-PH" sz="1600" dirty="0">
                          <a:effectLst/>
                          <a:latin typeface="ArialMT"/>
                        </a:rPr>
                        <a:t>Acknowledged sources (e.g. persons consulted, references, etc.) </a:t>
                      </a:r>
                      <a:endParaRPr lang="en-PH" sz="4000" dirty="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PH" sz="1600" dirty="0">
                          <a:effectLst/>
                          <a:latin typeface="ArialMT"/>
                        </a:rPr>
                        <a:t>30 </a:t>
                      </a:r>
                      <a:endParaRPr lang="en-PH" sz="4000" dirty="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08236061"/>
                  </a:ext>
                </a:extLst>
              </a:tr>
              <a:tr h="0">
                <a:tc>
                  <a:txBody>
                    <a:bodyPr/>
                    <a:lstStyle/>
                    <a:p>
                      <a:r>
                        <a:rPr lang="en-PH" sz="1600" b="1">
                          <a:effectLst/>
                          <a:latin typeface="Arial" panose="020B0604020202020204" pitchFamily="34" charset="0"/>
                        </a:rPr>
                        <a:t>Ownership </a:t>
                      </a:r>
                      <a:endParaRPr lang="en-PH" sz="400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285750" indent="-285750">
                        <a:buFont typeface="Wingdings" pitchFamily="2" charset="2"/>
                        <a:buChar char="q"/>
                      </a:pPr>
                      <a:r>
                        <a:rPr lang="en-PH" sz="1600" dirty="0">
                          <a:effectLst/>
                          <a:latin typeface="ArialMT"/>
                        </a:rPr>
                        <a:t>Applied the technique on other data </a:t>
                      </a:r>
                      <a:r>
                        <a:rPr lang="en-PH" sz="1600" dirty="0">
                          <a:solidFill>
                            <a:srgbClr val="FF0000"/>
                          </a:solidFill>
                          <a:effectLst/>
                          <a:latin typeface="ArialMT"/>
                        </a:rPr>
                        <a:t>(actual </a:t>
                      </a:r>
                      <a:r>
                        <a:rPr lang="en-PH" sz="1600" dirty="0" err="1">
                          <a:solidFill>
                            <a:srgbClr val="FF0000"/>
                          </a:solidFill>
                          <a:effectLst/>
                          <a:latin typeface="ArialMT"/>
                        </a:rPr>
                        <a:t>macbeth</a:t>
                      </a:r>
                      <a:r>
                        <a:rPr lang="en-PH" sz="1600" dirty="0">
                          <a:solidFill>
                            <a:srgbClr val="FF0000"/>
                          </a:solidFill>
                          <a:effectLst/>
                          <a:latin typeface="ArialMT"/>
                        </a:rPr>
                        <a:t> data)</a:t>
                      </a:r>
                    </a:p>
                    <a:p>
                      <a:pPr marL="285750" indent="-285750">
                        <a:buFont typeface="Wingdings" pitchFamily="2" charset="2"/>
                        <a:buChar char="q"/>
                      </a:pPr>
                      <a:r>
                        <a:rPr lang="en-PH" sz="1600" dirty="0">
                          <a:effectLst/>
                          <a:latin typeface="ArialMT"/>
                        </a:rPr>
                        <a:t>Discovered limitations in the technique </a:t>
                      </a:r>
                      <a:r>
                        <a:rPr lang="en-PH" sz="1600" dirty="0">
                          <a:solidFill>
                            <a:srgbClr val="FF0000"/>
                          </a:solidFill>
                          <a:effectLst/>
                          <a:latin typeface="ArialMT"/>
                        </a:rPr>
                        <a:t>(Yes, it failed for higher PCs)</a:t>
                      </a:r>
                    </a:p>
                    <a:p>
                      <a:pPr marL="285750" indent="-285750">
                        <a:buFont typeface="Wingdings" pitchFamily="2" charset="2"/>
                        <a:buChar char="q"/>
                      </a:pPr>
                      <a:r>
                        <a:rPr lang="en-PH" sz="1600" dirty="0">
                          <a:effectLst/>
                          <a:latin typeface="ArialMT"/>
                        </a:rPr>
                        <a:t>Introduced improvements to the technique </a:t>
                      </a:r>
                      <a:r>
                        <a:rPr lang="en-PH" sz="1600" dirty="0">
                          <a:solidFill>
                            <a:srgbClr val="FF0000"/>
                          </a:solidFill>
                          <a:effectLst/>
                          <a:latin typeface="ArialMT"/>
                        </a:rPr>
                        <a:t>(Wasn’t able to, willing to know why)</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PH" sz="1600" dirty="0">
                          <a:effectLst/>
                          <a:latin typeface="ArialMT"/>
                        </a:rPr>
                        <a:t>9?</a:t>
                      </a:r>
                      <a:endParaRPr lang="en-PH" sz="4000" dirty="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505981173"/>
                  </a:ext>
                </a:extLst>
              </a:tr>
            </a:tbl>
          </a:graphicData>
        </a:graphic>
      </p:graphicFrame>
      <p:pic>
        <p:nvPicPr>
          <p:cNvPr id="16386" name="Picture 2" descr="Checkmark PNG, Checkmark Transparent Background - FreeIconsPNG">
            <a:extLst>
              <a:ext uri="{FF2B5EF4-FFF2-40B4-BE49-F238E27FC236}">
                <a16:creationId xmlns:a16="http://schemas.microsoft.com/office/drawing/2014/main" id="{85463C1B-2794-D7CC-7969-ADBC409357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0942" y="764684"/>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heckmark PNG, Checkmark Transparent Background - FreeIconsPNG">
            <a:extLst>
              <a:ext uri="{FF2B5EF4-FFF2-40B4-BE49-F238E27FC236}">
                <a16:creationId xmlns:a16="http://schemas.microsoft.com/office/drawing/2014/main" id="{E9557D65-A334-F960-F5A1-4EEEC00033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4552" y="1020116"/>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heckmark PNG, Checkmark Transparent Background - FreeIconsPNG">
            <a:extLst>
              <a:ext uri="{FF2B5EF4-FFF2-40B4-BE49-F238E27FC236}">
                <a16:creationId xmlns:a16="http://schemas.microsoft.com/office/drawing/2014/main" id="{60156FDA-6E44-FEA4-D2D0-7866672E77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1687" y="1241666"/>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heckmark PNG, Checkmark Transparent Background - FreeIconsPNG">
            <a:extLst>
              <a:ext uri="{FF2B5EF4-FFF2-40B4-BE49-F238E27FC236}">
                <a16:creationId xmlns:a16="http://schemas.microsoft.com/office/drawing/2014/main" id="{ECCD3378-890C-B492-C59C-B2E7FB07D3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1687" y="1577084"/>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heckmark PNG, Checkmark Transparent Background - FreeIconsPNG">
            <a:extLst>
              <a:ext uri="{FF2B5EF4-FFF2-40B4-BE49-F238E27FC236}">
                <a16:creationId xmlns:a16="http://schemas.microsoft.com/office/drawing/2014/main" id="{A380E57D-9DAD-DBCF-4165-B1AD2F6CCC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6027" y="2274495"/>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heckmark PNG, Checkmark Transparent Background - FreeIconsPNG">
            <a:extLst>
              <a:ext uri="{FF2B5EF4-FFF2-40B4-BE49-F238E27FC236}">
                <a16:creationId xmlns:a16="http://schemas.microsoft.com/office/drawing/2014/main" id="{C646A741-002D-4358-7D4E-3ECE7C028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1786" y="2536524"/>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heckmark PNG, Checkmark Transparent Background - FreeIconsPNG">
            <a:extLst>
              <a:ext uri="{FF2B5EF4-FFF2-40B4-BE49-F238E27FC236}">
                <a16:creationId xmlns:a16="http://schemas.microsoft.com/office/drawing/2014/main" id="{5D2E5AD0-22F6-1075-54D3-95631AB2A4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6027" y="3033836"/>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heckmark PNG, Checkmark Transparent Background - FreeIconsPNG">
            <a:extLst>
              <a:ext uri="{FF2B5EF4-FFF2-40B4-BE49-F238E27FC236}">
                <a16:creationId xmlns:a16="http://schemas.microsoft.com/office/drawing/2014/main" id="{6B41FBDB-E0E3-CF7F-E007-850F291DFC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1687" y="3368332"/>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heckmark PNG, Checkmark Transparent Background - FreeIconsPNG">
            <a:extLst>
              <a:ext uri="{FF2B5EF4-FFF2-40B4-BE49-F238E27FC236}">
                <a16:creationId xmlns:a16="http://schemas.microsoft.com/office/drawing/2014/main" id="{7DAD79A7-0308-B633-E03F-0E61D8E024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1687" y="3593172"/>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heckmark PNG, Checkmark Transparent Background - FreeIconsPNG">
            <a:extLst>
              <a:ext uri="{FF2B5EF4-FFF2-40B4-BE49-F238E27FC236}">
                <a16:creationId xmlns:a16="http://schemas.microsoft.com/office/drawing/2014/main" id="{95D2F2C7-6D61-669A-8CB2-C7C13E50F2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6027" y="3855620"/>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heckmark PNG, Checkmark Transparent Background - FreeIconsPNG">
            <a:extLst>
              <a:ext uri="{FF2B5EF4-FFF2-40B4-BE49-F238E27FC236}">
                <a16:creationId xmlns:a16="http://schemas.microsoft.com/office/drawing/2014/main" id="{53F83A22-B8D6-1867-DA8D-F545F254B8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6027" y="4101005"/>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heckmark PNG, Checkmark Transparent Background - FreeIconsPNG">
            <a:extLst>
              <a:ext uri="{FF2B5EF4-FFF2-40B4-BE49-F238E27FC236}">
                <a16:creationId xmlns:a16="http://schemas.microsoft.com/office/drawing/2014/main" id="{CBB52963-9A72-A6EE-9D98-7814D48776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1687" y="1794440"/>
            <a:ext cx="336282" cy="31946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236C612-6309-6D50-349B-2DAF975C8957}"/>
              </a:ext>
            </a:extLst>
          </p:cNvPr>
          <p:cNvSpPr txBox="1"/>
          <p:nvPr/>
        </p:nvSpPr>
        <p:spPr>
          <a:xfrm>
            <a:off x="10598426" y="5967551"/>
            <a:ext cx="993913" cy="707886"/>
          </a:xfrm>
          <a:prstGeom prst="rect">
            <a:avLst/>
          </a:prstGeom>
          <a:noFill/>
        </p:spPr>
        <p:txBody>
          <a:bodyPr wrap="square" rtlCol="0">
            <a:spAutoFit/>
          </a:bodyPr>
          <a:lstStyle/>
          <a:p>
            <a:r>
              <a:rPr lang="en-US" sz="4000" b="1" dirty="0">
                <a:solidFill>
                  <a:schemeClr val="accent6">
                    <a:lumMod val="75000"/>
                  </a:schemeClr>
                </a:solidFill>
              </a:rPr>
              <a:t>99</a:t>
            </a:r>
          </a:p>
        </p:txBody>
      </p:sp>
      <p:pic>
        <p:nvPicPr>
          <p:cNvPr id="20" name="Picture 2" descr="Checkmark PNG, Checkmark Transparent Background - FreeIconsPNG">
            <a:extLst>
              <a:ext uri="{FF2B5EF4-FFF2-40B4-BE49-F238E27FC236}">
                <a16:creationId xmlns:a16="http://schemas.microsoft.com/office/drawing/2014/main" id="{25910A55-47B7-45EB-E027-F055AB56FB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6027" y="4942224"/>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heckmark PNG, Checkmark Transparent Background - FreeIconsPNG">
            <a:extLst>
              <a:ext uri="{FF2B5EF4-FFF2-40B4-BE49-F238E27FC236}">
                <a16:creationId xmlns:a16="http://schemas.microsoft.com/office/drawing/2014/main" id="{B7C573EB-871E-F676-F0CD-4A1B9D8BE8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1687" y="4677404"/>
            <a:ext cx="336282" cy="319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5182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FEE4525-EF5A-E19E-3AFD-6C25A9081B75}"/>
              </a:ext>
            </a:extLst>
          </p:cNvPr>
          <p:cNvSpPr>
            <a:spLocks noGrp="1"/>
          </p:cNvSpPr>
          <p:nvPr>
            <p:ph type="title"/>
          </p:nvPr>
        </p:nvSpPr>
        <p:spPr>
          <a:xfrm>
            <a:off x="858982" y="1437583"/>
            <a:ext cx="10474036" cy="963047"/>
          </a:xfrm>
          <a:solidFill>
            <a:schemeClr val="tx1">
              <a:lumMod val="75000"/>
              <a:lumOff val="25000"/>
            </a:schemeClr>
          </a:solidFill>
          <a:ln>
            <a:solidFill>
              <a:schemeClr val="tx1"/>
            </a:solidFill>
          </a:ln>
        </p:spPr>
        <p:txBody>
          <a:bodyPr>
            <a:normAutofit/>
          </a:bodyPr>
          <a:lstStyle/>
          <a:p>
            <a:pPr>
              <a:lnSpc>
                <a:spcPct val="100000"/>
              </a:lnSpc>
            </a:pPr>
            <a:r>
              <a:rPr lang="en-PH" sz="2000" b="1" dirty="0">
                <a:solidFill>
                  <a:srgbClr val="FFC000"/>
                </a:solidFill>
                <a:latin typeface="Arial" panose="020B0604020202020204" pitchFamily="34" charset="0"/>
                <a:cs typeface="Arial" panose="020B0604020202020204" pitchFamily="34" charset="0"/>
              </a:rPr>
              <a:t>STEP 1: </a:t>
            </a:r>
            <a:r>
              <a:rPr lang="en-US" sz="2000" b="1" dirty="0">
                <a:solidFill>
                  <a:schemeClr val="bg1"/>
                </a:solidFill>
                <a:latin typeface="Arial" panose="020B0604020202020204" pitchFamily="34" charset="0"/>
                <a:cs typeface="Arial" panose="020B0604020202020204" pitchFamily="34" charset="0"/>
              </a:rPr>
              <a:t>Create ensemble of color signals </a:t>
            </a:r>
            <a:r>
              <a:rPr lang="en-US" sz="2000" b="1" i="1" dirty="0">
                <a:solidFill>
                  <a:schemeClr val="bg1"/>
                </a:solidFill>
                <a:latin typeface="Arial" panose="020B0604020202020204" pitchFamily="34" charset="0"/>
                <a:cs typeface="Arial" panose="020B0604020202020204" pitchFamily="34" charset="0"/>
              </a:rPr>
              <a:t>C(</a:t>
            </a:r>
            <a:r>
              <a:rPr lang="en-US" sz="2000" b="1" i="1" dirty="0" err="1">
                <a:solidFill>
                  <a:schemeClr val="bg1"/>
                </a:solidFill>
                <a:latin typeface="Arial" panose="020B0604020202020204" pitchFamily="34" charset="0"/>
                <a:cs typeface="Arial" panose="020B0604020202020204" pitchFamily="34" charset="0"/>
              </a:rPr>
              <a:t>λ</a:t>
            </a:r>
            <a:r>
              <a:rPr lang="en-US" sz="2000" b="1" i="1" dirty="0">
                <a:solidFill>
                  <a:schemeClr val="bg1"/>
                </a:solidFill>
                <a:latin typeface="Arial" panose="020B0604020202020204" pitchFamily="34" charset="0"/>
                <a:cs typeface="Arial" panose="020B0604020202020204" pitchFamily="34" charset="0"/>
              </a:rPr>
              <a:t>) </a:t>
            </a:r>
            <a:r>
              <a:rPr lang="en-US" sz="2000" b="1" dirty="0">
                <a:solidFill>
                  <a:schemeClr val="bg1"/>
                </a:solidFill>
                <a:latin typeface="Arial" panose="020B0604020202020204" pitchFamily="34" charset="0"/>
                <a:cs typeface="Arial" panose="020B0604020202020204" pitchFamily="34" charset="0"/>
              </a:rPr>
              <a:t>from Munsell color chips </a:t>
            </a:r>
            <a:br>
              <a:rPr lang="en-US" sz="1800" dirty="0">
                <a:solidFill>
                  <a:schemeClr val="bg1"/>
                </a:solidFill>
                <a:latin typeface="Arial" panose="020B0604020202020204" pitchFamily="34" charset="0"/>
                <a:cs typeface="Arial" panose="020B0604020202020204" pitchFamily="34" charset="0"/>
              </a:rPr>
            </a:br>
            <a:r>
              <a:rPr lang="en-US" sz="1400" dirty="0">
                <a:solidFill>
                  <a:schemeClr val="bg2"/>
                </a:solidFill>
                <a:latin typeface="Arial" panose="020B0604020202020204" pitchFamily="34" charset="0"/>
                <a:cs typeface="Arial" panose="020B0604020202020204" pitchFamily="34" charset="0"/>
              </a:rPr>
              <a:t>To do this, we apply element-by-element matrix multiplication to the reflectances of Munsell color chips R(</a:t>
            </a:r>
            <a:r>
              <a:rPr lang="en-US" sz="1400" dirty="0" err="1">
                <a:solidFill>
                  <a:schemeClr val="bg2"/>
                </a:solidFill>
                <a:latin typeface="Arial" panose="020B0604020202020204" pitchFamily="34" charset="0"/>
                <a:cs typeface="Arial" panose="020B0604020202020204" pitchFamily="34" charset="0"/>
              </a:rPr>
              <a:t>λ</a:t>
            </a:r>
            <a:r>
              <a:rPr lang="en-US" sz="1400" dirty="0">
                <a:solidFill>
                  <a:schemeClr val="bg2"/>
                </a:solidFill>
                <a:latin typeface="Arial" panose="020B0604020202020204" pitchFamily="34" charset="0"/>
                <a:cs typeface="Arial" panose="020B0604020202020204" pitchFamily="34" charset="0"/>
              </a:rPr>
              <a:t>) and spectral power distribution of a light source P(</a:t>
            </a:r>
            <a:r>
              <a:rPr lang="en-US" sz="1400" dirty="0" err="1">
                <a:solidFill>
                  <a:schemeClr val="bg2"/>
                </a:solidFill>
                <a:latin typeface="Arial" panose="020B0604020202020204" pitchFamily="34" charset="0"/>
                <a:cs typeface="Arial" panose="020B0604020202020204" pitchFamily="34" charset="0"/>
              </a:rPr>
              <a:t>λ</a:t>
            </a:r>
            <a:r>
              <a:rPr lang="en-US" sz="1400" dirty="0">
                <a:solidFill>
                  <a:schemeClr val="bg2"/>
                </a:solidFill>
                <a:latin typeface="Arial" panose="020B0604020202020204" pitchFamily="34" charset="0"/>
                <a:cs typeface="Arial" panose="020B0604020202020204" pitchFamily="34" charset="0"/>
              </a:rPr>
              <a:t>). </a:t>
            </a:r>
            <a:endParaRPr lang="en-PH" sz="1400" dirty="0">
              <a:solidFill>
                <a:schemeClr val="bg1"/>
              </a:solidFill>
              <a:effectLst/>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D28479B4-CB72-1868-C08E-575F7D7CF284}"/>
              </a:ext>
            </a:extLst>
          </p:cNvPr>
          <p:cNvSpPr txBox="1">
            <a:spLocks/>
          </p:cNvSpPr>
          <p:nvPr/>
        </p:nvSpPr>
        <p:spPr>
          <a:xfrm>
            <a:off x="858982" y="2489580"/>
            <a:ext cx="10474036" cy="963047"/>
          </a:xfrm>
          <a:prstGeom prst="rect">
            <a:avLst/>
          </a:prstGeom>
          <a:solidFill>
            <a:schemeClr val="tx1">
              <a:lumMod val="75000"/>
              <a:lumOff val="25000"/>
            </a:schemeClr>
          </a:solidFill>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PH" sz="2000" b="1" dirty="0">
                <a:solidFill>
                  <a:srgbClr val="FFC000"/>
                </a:solidFill>
                <a:latin typeface="Arial" panose="020B0604020202020204" pitchFamily="34" charset="0"/>
                <a:cs typeface="Arial" panose="020B0604020202020204" pitchFamily="34" charset="0"/>
              </a:rPr>
              <a:t>STEP 2: </a:t>
            </a:r>
            <a:r>
              <a:rPr lang="en-US" sz="2000" b="1" dirty="0">
                <a:solidFill>
                  <a:schemeClr val="bg1"/>
                </a:solidFill>
                <a:latin typeface="Arial" panose="020B0604020202020204" pitchFamily="34" charset="0"/>
                <a:cs typeface="Arial" panose="020B0604020202020204" pitchFamily="34" charset="0"/>
              </a:rPr>
              <a:t>Compute </a:t>
            </a:r>
            <a:r>
              <a:rPr lang="en-US" sz="2000" b="1" dirty="0" err="1">
                <a:solidFill>
                  <a:schemeClr val="bg1"/>
                </a:solidFill>
                <a:latin typeface="Arial" panose="020B0604020202020204" pitchFamily="34" charset="0"/>
                <a:cs typeface="Arial" panose="020B0604020202020204" pitchFamily="34" charset="0"/>
              </a:rPr>
              <a:t>eigenspectra</a:t>
            </a:r>
            <a:r>
              <a:rPr lang="en-US" sz="2000" b="1" dirty="0">
                <a:solidFill>
                  <a:schemeClr val="bg1"/>
                </a:solidFill>
                <a:latin typeface="Arial" panose="020B0604020202020204" pitchFamily="34" charset="0"/>
                <a:cs typeface="Arial" panose="020B0604020202020204" pitchFamily="34" charset="0"/>
              </a:rPr>
              <a:t> </a:t>
            </a:r>
            <a:r>
              <a:rPr lang="en-US" sz="2000" b="1" i="1" dirty="0" err="1">
                <a:solidFill>
                  <a:schemeClr val="bg1"/>
                </a:solidFill>
                <a:latin typeface="Arial" panose="020B0604020202020204" pitchFamily="34" charset="0"/>
                <a:cs typeface="Arial" panose="020B0604020202020204" pitchFamily="34" charset="0"/>
              </a:rPr>
              <a:t>e</a:t>
            </a:r>
            <a:r>
              <a:rPr lang="en-US" sz="2000" b="1" i="1" baseline="-25000" dirty="0" err="1">
                <a:solidFill>
                  <a:schemeClr val="bg1"/>
                </a:solidFill>
                <a:latin typeface="Arial" panose="020B0604020202020204" pitchFamily="34" charset="0"/>
                <a:cs typeface="Arial" panose="020B0604020202020204" pitchFamily="34" charset="0"/>
              </a:rPr>
              <a:t>i</a:t>
            </a:r>
            <a:r>
              <a:rPr lang="en-US" sz="2000" b="1" i="1" dirty="0">
                <a:solidFill>
                  <a:schemeClr val="bg1"/>
                </a:solidFill>
                <a:latin typeface="Arial" panose="020B0604020202020204" pitchFamily="34" charset="0"/>
                <a:cs typeface="Arial" panose="020B0604020202020204" pitchFamily="34" charset="0"/>
              </a:rPr>
              <a:t>(</a:t>
            </a:r>
            <a:r>
              <a:rPr lang="en-US" sz="2000" b="1" i="1" dirty="0" err="1">
                <a:solidFill>
                  <a:schemeClr val="bg1"/>
                </a:solidFill>
                <a:latin typeface="Arial" panose="020B0604020202020204" pitchFamily="34" charset="0"/>
                <a:cs typeface="Arial" panose="020B0604020202020204" pitchFamily="34" charset="0"/>
              </a:rPr>
              <a:t>λ</a:t>
            </a:r>
            <a:r>
              <a:rPr lang="en-US" sz="2000" b="1" i="1" dirty="0">
                <a:solidFill>
                  <a:schemeClr val="bg1"/>
                </a:solidFill>
                <a:latin typeface="Arial" panose="020B0604020202020204" pitchFamily="34" charset="0"/>
                <a:cs typeface="Arial" panose="020B0604020202020204" pitchFamily="34" charset="0"/>
              </a:rPr>
              <a:t>) </a:t>
            </a:r>
            <a:r>
              <a:rPr lang="en-US" sz="2000" b="1" dirty="0">
                <a:solidFill>
                  <a:schemeClr val="bg1"/>
                </a:solidFill>
                <a:latin typeface="Arial" panose="020B0604020202020204" pitchFamily="34" charset="0"/>
                <a:cs typeface="Arial" panose="020B0604020202020204" pitchFamily="34" charset="0"/>
              </a:rPr>
              <a:t>of color signal </a:t>
            </a:r>
            <a:r>
              <a:rPr lang="en-US" sz="2000" b="1" i="1" dirty="0">
                <a:solidFill>
                  <a:schemeClr val="bg1"/>
                </a:solidFill>
                <a:latin typeface="Arial" panose="020B0604020202020204" pitchFamily="34" charset="0"/>
                <a:cs typeface="Arial" panose="020B0604020202020204" pitchFamily="34" charset="0"/>
              </a:rPr>
              <a:t>C(</a:t>
            </a:r>
            <a:r>
              <a:rPr lang="en-US" sz="2000" b="1" i="1" dirty="0" err="1">
                <a:solidFill>
                  <a:schemeClr val="bg1"/>
                </a:solidFill>
                <a:latin typeface="Arial" panose="020B0604020202020204" pitchFamily="34" charset="0"/>
                <a:cs typeface="Arial" panose="020B0604020202020204" pitchFamily="34" charset="0"/>
              </a:rPr>
              <a:t>λ</a:t>
            </a:r>
            <a:r>
              <a:rPr lang="en-US" sz="2000" b="1" i="1" dirty="0">
                <a:solidFill>
                  <a:schemeClr val="bg1"/>
                </a:solidFill>
                <a:latin typeface="Arial" panose="020B0604020202020204" pitchFamily="34" charset="0"/>
                <a:cs typeface="Arial" panose="020B0604020202020204" pitchFamily="34" charset="0"/>
              </a:rPr>
              <a:t>)</a:t>
            </a:r>
            <a:br>
              <a:rPr lang="en-US" sz="1800" dirty="0">
                <a:solidFill>
                  <a:schemeClr val="bg1"/>
                </a:solidFill>
                <a:latin typeface="Arial" panose="020B0604020202020204" pitchFamily="34" charset="0"/>
                <a:cs typeface="Arial" panose="020B0604020202020204" pitchFamily="34" charset="0"/>
              </a:rPr>
            </a:br>
            <a:r>
              <a:rPr lang="en-US" sz="1400" dirty="0">
                <a:solidFill>
                  <a:schemeClr val="bg2"/>
                </a:solidFill>
                <a:latin typeface="Arial" panose="020B0604020202020204" pitchFamily="34" charset="0"/>
                <a:cs typeface="Arial" panose="020B0604020202020204" pitchFamily="34" charset="0"/>
              </a:rPr>
              <a:t>To do this, we apply Principal Component Analysis (PCA) to color signal C(</a:t>
            </a:r>
            <a:r>
              <a:rPr lang="en-US" sz="1400" dirty="0" err="1">
                <a:solidFill>
                  <a:schemeClr val="bg2"/>
                </a:solidFill>
                <a:latin typeface="Arial" panose="020B0604020202020204" pitchFamily="34" charset="0"/>
                <a:cs typeface="Arial" panose="020B0604020202020204" pitchFamily="34" charset="0"/>
              </a:rPr>
              <a:t>λ</a:t>
            </a:r>
            <a:r>
              <a:rPr lang="en-US" sz="1400" dirty="0">
                <a:solidFill>
                  <a:schemeClr val="bg2"/>
                </a:solidFill>
                <a:latin typeface="Arial" panose="020B0604020202020204" pitchFamily="34" charset="0"/>
                <a:cs typeface="Arial" panose="020B0604020202020204" pitchFamily="34" charset="0"/>
              </a:rPr>
              <a:t>). After that, we check cumulative contribution of each principal components. We will use PC with </a:t>
            </a:r>
            <a:r>
              <a:rPr lang="en-US" sz="1400" dirty="0" err="1">
                <a:solidFill>
                  <a:schemeClr val="bg2"/>
                </a:solidFill>
                <a:latin typeface="Arial" panose="020B0604020202020204" pitchFamily="34" charset="0"/>
                <a:cs typeface="Arial" panose="020B0604020202020204" pitchFamily="34" charset="0"/>
              </a:rPr>
              <a:t>atleast</a:t>
            </a:r>
            <a:r>
              <a:rPr lang="en-US" sz="1400" dirty="0">
                <a:solidFill>
                  <a:schemeClr val="bg2"/>
                </a:solidFill>
                <a:latin typeface="Arial" panose="020B0604020202020204" pitchFamily="34" charset="0"/>
                <a:cs typeface="Arial" panose="020B0604020202020204" pitchFamily="34" charset="0"/>
              </a:rPr>
              <a:t> 95% contribution.</a:t>
            </a:r>
            <a:endParaRPr lang="en-PH" sz="1400" dirty="0">
              <a:solidFill>
                <a:schemeClr val="bg1"/>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2A848BE3-B069-00A8-078F-8F8247358BD3}"/>
              </a:ext>
            </a:extLst>
          </p:cNvPr>
          <p:cNvSpPr txBox="1">
            <a:spLocks/>
          </p:cNvSpPr>
          <p:nvPr/>
        </p:nvSpPr>
        <p:spPr>
          <a:xfrm>
            <a:off x="858982" y="3541577"/>
            <a:ext cx="10474036" cy="963047"/>
          </a:xfrm>
          <a:prstGeom prst="rect">
            <a:avLst/>
          </a:prstGeom>
          <a:solidFill>
            <a:schemeClr val="tx1">
              <a:lumMod val="75000"/>
              <a:lumOff val="25000"/>
            </a:schemeClr>
          </a:solidFill>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PH" sz="2000" b="1" dirty="0">
                <a:solidFill>
                  <a:srgbClr val="FFC000"/>
                </a:solidFill>
                <a:latin typeface="Arial" panose="020B0604020202020204" pitchFamily="34" charset="0"/>
                <a:cs typeface="Arial" panose="020B0604020202020204" pitchFamily="34" charset="0"/>
              </a:rPr>
              <a:t>STEP 3: </a:t>
            </a:r>
            <a:r>
              <a:rPr lang="en-US" sz="2000" b="1" dirty="0">
                <a:solidFill>
                  <a:schemeClr val="bg1"/>
                </a:solidFill>
                <a:latin typeface="Arial" panose="020B0604020202020204" pitchFamily="34" charset="0"/>
                <a:cs typeface="Arial" panose="020B0604020202020204" pitchFamily="34" charset="0"/>
              </a:rPr>
              <a:t>Compute transformation matrix </a:t>
            </a:r>
            <a:r>
              <a:rPr lang="en-US" sz="2000" b="1" i="1" dirty="0">
                <a:solidFill>
                  <a:schemeClr val="bg1"/>
                </a:solidFill>
                <a:latin typeface="Arial" panose="020B0604020202020204" pitchFamily="34" charset="0"/>
                <a:cs typeface="Arial" panose="020B0604020202020204" pitchFamily="34" charset="0"/>
              </a:rPr>
              <a:t>T</a:t>
            </a:r>
            <a:br>
              <a:rPr lang="en-US" sz="1800" dirty="0">
                <a:solidFill>
                  <a:schemeClr val="bg1"/>
                </a:solidFill>
                <a:latin typeface="Arial" panose="020B0604020202020204" pitchFamily="34" charset="0"/>
                <a:cs typeface="Arial" panose="020B0604020202020204" pitchFamily="34" charset="0"/>
              </a:rPr>
            </a:br>
            <a:r>
              <a:rPr lang="en-US" sz="1400" dirty="0">
                <a:solidFill>
                  <a:schemeClr val="bg2"/>
                </a:solidFill>
                <a:latin typeface="Arial" panose="020B0604020202020204" pitchFamily="34" charset="0"/>
                <a:cs typeface="Arial" panose="020B0604020202020204" pitchFamily="34" charset="0"/>
              </a:rPr>
              <a:t>To do this, we need to take the matrix multiplication of camera sensitivity S(</a:t>
            </a:r>
            <a:r>
              <a:rPr lang="en-US" sz="1400" dirty="0" err="1">
                <a:solidFill>
                  <a:schemeClr val="bg2"/>
                </a:solidFill>
                <a:latin typeface="Arial" panose="020B0604020202020204" pitchFamily="34" charset="0"/>
                <a:cs typeface="Arial" panose="020B0604020202020204" pitchFamily="34" charset="0"/>
              </a:rPr>
              <a:t>λ</a:t>
            </a:r>
            <a:r>
              <a:rPr lang="en-US" sz="1400" dirty="0">
                <a:solidFill>
                  <a:schemeClr val="bg2"/>
                </a:solidFill>
                <a:latin typeface="Arial" panose="020B0604020202020204" pitchFamily="34" charset="0"/>
                <a:cs typeface="Arial" panose="020B0604020202020204" pitchFamily="34" charset="0"/>
              </a:rPr>
              <a:t>) and eigenspectral e(</a:t>
            </a:r>
            <a:r>
              <a:rPr lang="en-US" sz="1400" dirty="0" err="1">
                <a:solidFill>
                  <a:schemeClr val="bg2"/>
                </a:solidFill>
                <a:latin typeface="Arial" panose="020B0604020202020204" pitchFamily="34" charset="0"/>
                <a:cs typeface="Arial" panose="020B0604020202020204" pitchFamily="34" charset="0"/>
              </a:rPr>
              <a:t>λ</a:t>
            </a:r>
            <a:r>
              <a:rPr lang="en-US" sz="1400" dirty="0">
                <a:solidFill>
                  <a:schemeClr val="bg2"/>
                </a:solidFill>
                <a:latin typeface="Arial" panose="020B0604020202020204" pitchFamily="34" charset="0"/>
                <a:cs typeface="Arial" panose="020B0604020202020204" pitchFamily="34" charset="0"/>
              </a:rPr>
              <a:t>). See equation 5. Note that it should be T = S(</a:t>
            </a:r>
            <a:r>
              <a:rPr lang="en-US" sz="1400" dirty="0" err="1">
                <a:solidFill>
                  <a:schemeClr val="bg2"/>
                </a:solidFill>
                <a:latin typeface="Arial" panose="020B0604020202020204" pitchFamily="34" charset="0"/>
                <a:cs typeface="Arial" panose="020B0604020202020204" pitchFamily="34" charset="0"/>
              </a:rPr>
              <a:t>λ</a:t>
            </a:r>
            <a:r>
              <a:rPr lang="en-US" sz="1400" dirty="0">
                <a:solidFill>
                  <a:schemeClr val="bg2"/>
                </a:solidFill>
                <a:latin typeface="Arial" panose="020B0604020202020204" pitchFamily="34" charset="0"/>
                <a:cs typeface="Arial" panose="020B0604020202020204" pitchFamily="34" charset="0"/>
              </a:rPr>
              <a:t>)⨯e(</a:t>
            </a:r>
            <a:r>
              <a:rPr lang="en-US" sz="1400" dirty="0" err="1">
                <a:solidFill>
                  <a:schemeClr val="bg2"/>
                </a:solidFill>
                <a:latin typeface="Arial" panose="020B0604020202020204" pitchFamily="34" charset="0"/>
                <a:cs typeface="Arial" panose="020B0604020202020204" pitchFamily="34" charset="0"/>
              </a:rPr>
              <a:t>λ</a:t>
            </a:r>
            <a:r>
              <a:rPr lang="en-US" sz="1400" dirty="0">
                <a:solidFill>
                  <a:schemeClr val="bg2"/>
                </a:solidFill>
                <a:latin typeface="Arial" panose="020B0604020202020204" pitchFamily="34" charset="0"/>
                <a:cs typeface="Arial" panose="020B0604020202020204" pitchFamily="34" charset="0"/>
              </a:rPr>
              <a:t>). </a:t>
            </a:r>
            <a:endParaRPr lang="en-PH" sz="1400" dirty="0">
              <a:solidFill>
                <a:schemeClr val="bg1"/>
              </a:solidFill>
              <a:latin typeface="Arial" panose="020B0604020202020204" pitchFamily="34" charset="0"/>
              <a:cs typeface="Arial" panose="020B0604020202020204" pitchFamily="34" charset="0"/>
            </a:endParaRPr>
          </a:p>
        </p:txBody>
      </p:sp>
      <p:sp>
        <p:nvSpPr>
          <p:cNvPr id="7" name="Title 1">
            <a:extLst>
              <a:ext uri="{FF2B5EF4-FFF2-40B4-BE49-F238E27FC236}">
                <a16:creationId xmlns:a16="http://schemas.microsoft.com/office/drawing/2014/main" id="{A00E4AD6-D728-001B-5294-A6854776221E}"/>
              </a:ext>
            </a:extLst>
          </p:cNvPr>
          <p:cNvSpPr txBox="1">
            <a:spLocks/>
          </p:cNvSpPr>
          <p:nvPr/>
        </p:nvSpPr>
        <p:spPr>
          <a:xfrm>
            <a:off x="858982" y="4593574"/>
            <a:ext cx="10474036" cy="963047"/>
          </a:xfrm>
          <a:prstGeom prst="rect">
            <a:avLst/>
          </a:prstGeom>
          <a:solidFill>
            <a:schemeClr val="tx1">
              <a:lumMod val="75000"/>
              <a:lumOff val="25000"/>
            </a:schemeClr>
          </a:solidFill>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PH" sz="2000" b="1" dirty="0">
                <a:solidFill>
                  <a:srgbClr val="FFC000"/>
                </a:solidFill>
                <a:latin typeface="Arial" panose="020B0604020202020204" pitchFamily="34" charset="0"/>
                <a:cs typeface="Arial" panose="020B0604020202020204" pitchFamily="34" charset="0"/>
              </a:rPr>
              <a:t>STEP 4: </a:t>
            </a:r>
            <a:r>
              <a:rPr lang="en-US" sz="2000" b="1" dirty="0">
                <a:solidFill>
                  <a:schemeClr val="bg1"/>
                </a:solidFill>
                <a:latin typeface="Arial" panose="020B0604020202020204" pitchFamily="34" charset="0"/>
                <a:cs typeface="Arial" panose="020B0604020202020204" pitchFamily="34" charset="0"/>
              </a:rPr>
              <a:t>Compute </a:t>
            </a:r>
            <a:r>
              <a:rPr lang="en-US" sz="2000" b="1" dirty="0" err="1">
                <a:solidFill>
                  <a:schemeClr val="bg1"/>
                </a:solidFill>
                <a:latin typeface="Arial" panose="020B0604020202020204" pitchFamily="34" charset="0"/>
                <a:cs typeface="Arial" panose="020B0604020202020204" pitchFamily="34" charset="0"/>
              </a:rPr>
              <a:t>eigenspectra</a:t>
            </a:r>
            <a:r>
              <a:rPr lang="en-US" sz="2000" b="1" dirty="0">
                <a:solidFill>
                  <a:schemeClr val="bg1"/>
                </a:solidFill>
                <a:latin typeface="Arial" panose="020B0604020202020204" pitchFamily="34" charset="0"/>
                <a:cs typeface="Arial" panose="020B0604020202020204" pitchFamily="34" charset="0"/>
              </a:rPr>
              <a:t> coefficients </a:t>
            </a:r>
            <a:r>
              <a:rPr lang="en-US" sz="2000" b="1" i="1" dirty="0">
                <a:solidFill>
                  <a:schemeClr val="bg1"/>
                </a:solidFill>
                <a:latin typeface="Arial" panose="020B0604020202020204" pitchFamily="34" charset="0"/>
                <a:cs typeface="Arial" panose="020B0604020202020204" pitchFamily="34" charset="0"/>
              </a:rPr>
              <a:t>a </a:t>
            </a:r>
            <a:r>
              <a:rPr lang="en-US" sz="2000" b="1" dirty="0">
                <a:solidFill>
                  <a:schemeClr val="bg1"/>
                </a:solidFill>
                <a:latin typeface="Arial" panose="020B0604020202020204" pitchFamily="34" charset="0"/>
                <a:cs typeface="Arial" panose="020B0604020202020204" pitchFamily="34" charset="0"/>
              </a:rPr>
              <a:t>from Macbeth chart</a:t>
            </a:r>
            <a:br>
              <a:rPr lang="en-US" sz="1800" dirty="0">
                <a:solidFill>
                  <a:schemeClr val="bg1"/>
                </a:solidFill>
                <a:latin typeface="Arial" panose="020B0604020202020204" pitchFamily="34" charset="0"/>
                <a:cs typeface="Arial" panose="020B0604020202020204" pitchFamily="34" charset="0"/>
              </a:rPr>
            </a:br>
            <a:r>
              <a:rPr lang="en-US" sz="1400" dirty="0">
                <a:solidFill>
                  <a:schemeClr val="bg2"/>
                </a:solidFill>
                <a:latin typeface="Arial" panose="020B0604020202020204" pitchFamily="34" charset="0"/>
                <a:cs typeface="Arial" panose="020B0604020202020204" pitchFamily="34" charset="0"/>
              </a:rPr>
              <a:t>To do this, we need to take the vector multiplication of camera sensitivity S(</a:t>
            </a:r>
            <a:r>
              <a:rPr lang="en-US" sz="1400" dirty="0" err="1">
                <a:solidFill>
                  <a:schemeClr val="bg2"/>
                </a:solidFill>
                <a:latin typeface="Arial" panose="020B0604020202020204" pitchFamily="34" charset="0"/>
                <a:cs typeface="Arial" panose="020B0604020202020204" pitchFamily="34" charset="0"/>
              </a:rPr>
              <a:t>λ</a:t>
            </a:r>
            <a:r>
              <a:rPr lang="en-US" sz="1400" dirty="0">
                <a:solidFill>
                  <a:schemeClr val="bg2"/>
                </a:solidFill>
                <a:latin typeface="Arial" panose="020B0604020202020204" pitchFamily="34" charset="0"/>
                <a:cs typeface="Arial" panose="020B0604020202020204" pitchFamily="34" charset="0"/>
              </a:rPr>
              <a:t>) and eigenspectral e(</a:t>
            </a:r>
            <a:r>
              <a:rPr lang="en-US" sz="1400" dirty="0" err="1">
                <a:solidFill>
                  <a:schemeClr val="bg2"/>
                </a:solidFill>
                <a:latin typeface="Arial" panose="020B0604020202020204" pitchFamily="34" charset="0"/>
                <a:cs typeface="Arial" panose="020B0604020202020204" pitchFamily="34" charset="0"/>
              </a:rPr>
              <a:t>λ</a:t>
            </a:r>
            <a:r>
              <a:rPr lang="en-US" sz="1400" dirty="0">
                <a:solidFill>
                  <a:schemeClr val="bg2"/>
                </a:solidFill>
                <a:latin typeface="Arial" panose="020B0604020202020204" pitchFamily="34" charset="0"/>
                <a:cs typeface="Arial" panose="020B0604020202020204" pitchFamily="34" charset="0"/>
              </a:rPr>
              <a:t>). See equation 5. Note that it should be T = S(</a:t>
            </a:r>
            <a:r>
              <a:rPr lang="en-US" sz="1400" dirty="0" err="1">
                <a:solidFill>
                  <a:schemeClr val="bg2"/>
                </a:solidFill>
                <a:latin typeface="Arial" panose="020B0604020202020204" pitchFamily="34" charset="0"/>
                <a:cs typeface="Arial" panose="020B0604020202020204" pitchFamily="34" charset="0"/>
              </a:rPr>
              <a:t>λ</a:t>
            </a:r>
            <a:r>
              <a:rPr lang="en-US" sz="1400" dirty="0">
                <a:solidFill>
                  <a:schemeClr val="bg2"/>
                </a:solidFill>
                <a:latin typeface="Arial" panose="020B0604020202020204" pitchFamily="34" charset="0"/>
                <a:cs typeface="Arial" panose="020B0604020202020204" pitchFamily="34" charset="0"/>
              </a:rPr>
              <a:t>)⨯e(</a:t>
            </a:r>
            <a:r>
              <a:rPr lang="en-US" sz="1400" dirty="0" err="1">
                <a:solidFill>
                  <a:schemeClr val="bg2"/>
                </a:solidFill>
                <a:latin typeface="Arial" panose="020B0604020202020204" pitchFamily="34" charset="0"/>
                <a:cs typeface="Arial" panose="020B0604020202020204" pitchFamily="34" charset="0"/>
              </a:rPr>
              <a:t>λ</a:t>
            </a:r>
            <a:r>
              <a:rPr lang="en-US" sz="1400" dirty="0">
                <a:solidFill>
                  <a:schemeClr val="bg2"/>
                </a:solidFill>
                <a:latin typeface="Arial" panose="020B0604020202020204" pitchFamily="34" charset="0"/>
                <a:cs typeface="Arial" panose="020B0604020202020204" pitchFamily="34" charset="0"/>
              </a:rPr>
              <a:t>). </a:t>
            </a:r>
            <a:endParaRPr lang="en-PH" sz="1400" dirty="0">
              <a:solidFill>
                <a:schemeClr val="bg1"/>
              </a:solidFill>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F9C23C5F-E8FC-1126-D75A-C246976A8FCD}"/>
              </a:ext>
            </a:extLst>
          </p:cNvPr>
          <p:cNvSpPr txBox="1">
            <a:spLocks/>
          </p:cNvSpPr>
          <p:nvPr/>
        </p:nvSpPr>
        <p:spPr>
          <a:xfrm>
            <a:off x="858982" y="5645571"/>
            <a:ext cx="10474036" cy="963047"/>
          </a:xfrm>
          <a:prstGeom prst="rect">
            <a:avLst/>
          </a:prstGeom>
          <a:solidFill>
            <a:schemeClr val="tx1">
              <a:lumMod val="75000"/>
              <a:lumOff val="25000"/>
            </a:schemeClr>
          </a:solidFill>
          <a:ln>
            <a:solidFill>
              <a:schemeClr val="tx1"/>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PH" sz="2000" b="1" dirty="0">
                <a:solidFill>
                  <a:srgbClr val="FFC000"/>
                </a:solidFill>
                <a:latin typeface="Arial" panose="020B0604020202020204" pitchFamily="34" charset="0"/>
                <a:cs typeface="Arial" panose="020B0604020202020204" pitchFamily="34" charset="0"/>
              </a:rPr>
              <a:t>STEP 5: </a:t>
            </a:r>
            <a:r>
              <a:rPr lang="en-US" sz="2000" b="1" dirty="0">
                <a:solidFill>
                  <a:schemeClr val="bg1"/>
                </a:solidFill>
                <a:latin typeface="Arial" panose="020B0604020202020204" pitchFamily="34" charset="0"/>
                <a:cs typeface="Arial" panose="020B0604020202020204" pitchFamily="34" charset="0"/>
              </a:rPr>
              <a:t>Reconstruct color signal C(</a:t>
            </a:r>
            <a:r>
              <a:rPr lang="en-US" sz="2000" b="1" dirty="0" err="1">
                <a:solidFill>
                  <a:schemeClr val="bg1"/>
                </a:solidFill>
                <a:latin typeface="Arial" panose="020B0604020202020204" pitchFamily="34" charset="0"/>
                <a:cs typeface="Arial" panose="020B0604020202020204" pitchFamily="34" charset="0"/>
              </a:rPr>
              <a:t>λ</a:t>
            </a:r>
            <a:r>
              <a:rPr lang="en-US" sz="2000" b="1" dirty="0">
                <a:solidFill>
                  <a:schemeClr val="bg1"/>
                </a:solidFill>
                <a:latin typeface="Arial" panose="020B0604020202020204" pitchFamily="34" charset="0"/>
                <a:cs typeface="Arial" panose="020B0604020202020204" pitchFamily="34" charset="0"/>
              </a:rPr>
              <a:t>) for each patch of Macbeth chart </a:t>
            </a:r>
            <a:br>
              <a:rPr lang="en-US" sz="2000" b="1" dirty="0">
                <a:solidFill>
                  <a:schemeClr val="bg1"/>
                </a:solidFill>
                <a:latin typeface="Arial" panose="020B0604020202020204" pitchFamily="34" charset="0"/>
                <a:cs typeface="Arial" panose="020B0604020202020204" pitchFamily="34" charset="0"/>
              </a:rPr>
            </a:br>
            <a:r>
              <a:rPr lang="en-US" sz="1400" dirty="0">
                <a:solidFill>
                  <a:schemeClr val="bg2"/>
                </a:solidFill>
                <a:latin typeface="Arial" panose="020B0604020202020204" pitchFamily="34" charset="0"/>
                <a:cs typeface="Arial" panose="020B0604020202020204" pitchFamily="34" charset="0"/>
              </a:rPr>
              <a:t>To do this, we will refer to Equation 3 on estimating the color signal using </a:t>
            </a:r>
            <a:r>
              <a:rPr lang="en-US" sz="1400" dirty="0" err="1">
                <a:solidFill>
                  <a:schemeClr val="bg2"/>
                </a:solidFill>
                <a:latin typeface="Arial" panose="020B0604020202020204" pitchFamily="34" charset="0"/>
                <a:cs typeface="Arial" panose="020B0604020202020204" pitchFamily="34" charset="0"/>
              </a:rPr>
              <a:t>eigenspectra</a:t>
            </a:r>
            <a:r>
              <a:rPr lang="en-US" sz="1400" dirty="0">
                <a:solidFill>
                  <a:schemeClr val="bg2"/>
                </a:solidFill>
                <a:latin typeface="Arial" panose="020B0604020202020204" pitchFamily="34" charset="0"/>
                <a:cs typeface="Arial" panose="020B0604020202020204" pitchFamily="34" charset="0"/>
              </a:rPr>
              <a:t> coefficient </a:t>
            </a:r>
            <a:r>
              <a:rPr lang="en-US" sz="1400" b="1" i="1" dirty="0">
                <a:solidFill>
                  <a:schemeClr val="bg2"/>
                </a:solidFill>
                <a:latin typeface="Arial" panose="020B0604020202020204" pitchFamily="34" charset="0"/>
                <a:cs typeface="Arial" panose="020B0604020202020204" pitchFamily="34" charset="0"/>
              </a:rPr>
              <a:t>a</a:t>
            </a:r>
            <a:r>
              <a:rPr lang="en-US" sz="1400" dirty="0">
                <a:solidFill>
                  <a:schemeClr val="bg2"/>
                </a:solidFill>
                <a:latin typeface="Arial" panose="020B0604020202020204" pitchFamily="34" charset="0"/>
                <a:cs typeface="Arial" panose="020B0604020202020204" pitchFamily="34" charset="0"/>
              </a:rPr>
              <a:t> and </a:t>
            </a:r>
            <a:r>
              <a:rPr lang="en-US" sz="1400" dirty="0" err="1">
                <a:solidFill>
                  <a:schemeClr val="bg2"/>
                </a:solidFill>
                <a:latin typeface="Arial" panose="020B0604020202020204" pitchFamily="34" charset="0"/>
                <a:cs typeface="Arial" panose="020B0604020202020204" pitchFamily="34" charset="0"/>
              </a:rPr>
              <a:t>eigenspectra</a:t>
            </a:r>
            <a:r>
              <a:rPr lang="en-US" sz="1400" dirty="0">
                <a:solidFill>
                  <a:schemeClr val="bg2"/>
                </a:solidFill>
                <a:latin typeface="Arial" panose="020B0604020202020204" pitchFamily="34" charset="0"/>
                <a:cs typeface="Arial" panose="020B0604020202020204" pitchFamily="34" charset="0"/>
              </a:rPr>
              <a:t> </a:t>
            </a:r>
            <a:r>
              <a:rPr lang="en-US" sz="1400" b="1" i="1" dirty="0">
                <a:solidFill>
                  <a:schemeClr val="bg2"/>
                </a:solidFill>
                <a:latin typeface="Arial" panose="020B0604020202020204" pitchFamily="34" charset="0"/>
                <a:cs typeface="Arial" panose="020B0604020202020204" pitchFamily="34" charset="0"/>
              </a:rPr>
              <a:t>e(</a:t>
            </a:r>
            <a:r>
              <a:rPr lang="en-US" sz="1400" b="1" i="1" dirty="0" err="1">
                <a:solidFill>
                  <a:schemeClr val="bg2"/>
                </a:solidFill>
                <a:latin typeface="Arial" panose="020B0604020202020204" pitchFamily="34" charset="0"/>
                <a:cs typeface="Arial" panose="020B0604020202020204" pitchFamily="34" charset="0"/>
              </a:rPr>
              <a:t>λ</a:t>
            </a:r>
            <a:r>
              <a:rPr lang="en-US" sz="1400" b="1" i="1" dirty="0">
                <a:solidFill>
                  <a:schemeClr val="bg2"/>
                </a:solidFill>
                <a:latin typeface="Arial" panose="020B0604020202020204" pitchFamily="34" charset="0"/>
                <a:cs typeface="Arial" panose="020B0604020202020204" pitchFamily="34" charset="0"/>
              </a:rPr>
              <a:t>). </a:t>
            </a:r>
            <a:r>
              <a:rPr lang="en-US" sz="1400" dirty="0">
                <a:solidFill>
                  <a:schemeClr val="bg2"/>
                </a:solidFill>
                <a:latin typeface="Arial" panose="020B0604020202020204" pitchFamily="34" charset="0"/>
                <a:cs typeface="Arial" panose="020B0604020202020204" pitchFamily="34" charset="0"/>
              </a:rPr>
              <a:t>Remember that we usually obtain the color signal from spectral distribution of a light source P(</a:t>
            </a:r>
            <a:r>
              <a:rPr lang="en-US" sz="1400" dirty="0" err="1">
                <a:solidFill>
                  <a:schemeClr val="bg2"/>
                </a:solidFill>
                <a:latin typeface="Arial" panose="020B0604020202020204" pitchFamily="34" charset="0"/>
                <a:cs typeface="Arial" panose="020B0604020202020204" pitchFamily="34" charset="0"/>
              </a:rPr>
              <a:t>λ</a:t>
            </a:r>
            <a:r>
              <a:rPr lang="en-US" sz="1400" dirty="0">
                <a:solidFill>
                  <a:schemeClr val="bg2"/>
                </a:solidFill>
                <a:latin typeface="Arial" panose="020B0604020202020204" pitchFamily="34" charset="0"/>
                <a:cs typeface="Arial" panose="020B0604020202020204" pitchFamily="34" charset="0"/>
              </a:rPr>
              <a:t>) and reflectance of the color R(</a:t>
            </a:r>
            <a:r>
              <a:rPr lang="en-US" sz="1400" dirty="0" err="1">
                <a:solidFill>
                  <a:schemeClr val="bg2"/>
                </a:solidFill>
                <a:latin typeface="Arial" panose="020B0604020202020204" pitchFamily="34" charset="0"/>
                <a:cs typeface="Arial" panose="020B0604020202020204" pitchFamily="34" charset="0"/>
              </a:rPr>
              <a:t>λ</a:t>
            </a:r>
            <a:r>
              <a:rPr lang="en-US" sz="1400" dirty="0">
                <a:solidFill>
                  <a:schemeClr val="bg2"/>
                </a:solidFill>
                <a:latin typeface="Arial" panose="020B0604020202020204" pitchFamily="34" charset="0"/>
                <a:cs typeface="Arial" panose="020B0604020202020204" pitchFamily="34" charset="0"/>
              </a:rPr>
              <a:t>).</a:t>
            </a:r>
            <a:endParaRPr lang="en-PH" sz="1400" b="1" i="1" dirty="0">
              <a:solidFill>
                <a:schemeClr val="bg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F36BE410-84CB-164E-3670-19C4F695A10E}"/>
              </a:ext>
            </a:extLst>
          </p:cNvPr>
          <p:cNvSpPr/>
          <p:nvPr/>
        </p:nvSpPr>
        <p:spPr>
          <a:xfrm>
            <a:off x="0" y="439387"/>
            <a:ext cx="12192000" cy="688769"/>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latin typeface="Arial" panose="020B0604020202020204" pitchFamily="34" charset="0"/>
                <a:cs typeface="Arial" panose="020B0604020202020204" pitchFamily="34" charset="0"/>
              </a:rPr>
              <a:t>Here is the step-by-step reconstruction of color signal C(</a:t>
            </a:r>
            <a:r>
              <a:rPr lang="en-US" sz="2000" b="1" dirty="0" err="1">
                <a:solidFill>
                  <a:schemeClr val="tx1"/>
                </a:solidFill>
                <a:latin typeface="Arial" panose="020B0604020202020204" pitchFamily="34" charset="0"/>
                <a:cs typeface="Arial" panose="020B0604020202020204" pitchFamily="34" charset="0"/>
              </a:rPr>
              <a:t>λ</a:t>
            </a:r>
            <a:r>
              <a:rPr lang="en-US" sz="2000" b="1" dirty="0">
                <a:solidFill>
                  <a:schemeClr val="tx1"/>
                </a:solidFill>
                <a:latin typeface="Arial" panose="020B0604020202020204" pitchFamily="34" charset="0"/>
                <a:cs typeface="Arial" panose="020B0604020202020204" pitchFamily="34" charset="0"/>
              </a:rPr>
              <a:t>) as </a:t>
            </a:r>
            <a:r>
              <a:rPr lang="en-PH" sz="2000" b="1" dirty="0">
                <a:solidFill>
                  <a:schemeClr val="tx1"/>
                </a:solidFill>
                <a:latin typeface="Arial" panose="020B0604020202020204" pitchFamily="34" charset="0"/>
                <a:cs typeface="Arial" panose="020B0604020202020204" pitchFamily="34" charset="0"/>
              </a:rPr>
              <a:t>linear superposition of </a:t>
            </a:r>
            <a:r>
              <a:rPr lang="en-PH" sz="2000" b="1" dirty="0" err="1">
                <a:solidFill>
                  <a:schemeClr val="tx1"/>
                </a:solidFill>
                <a:latin typeface="Arial" panose="020B0604020202020204" pitchFamily="34" charset="0"/>
                <a:cs typeface="Arial" panose="020B0604020202020204" pitchFamily="34" charset="0"/>
              </a:rPr>
              <a:t>eigenspectra</a:t>
            </a:r>
            <a:r>
              <a:rPr lang="en-PH" sz="2000" b="1" dirty="0">
                <a:solidFill>
                  <a:schemeClr val="tx1"/>
                </a:solidFill>
                <a:latin typeface="Arial" panose="020B0604020202020204" pitchFamily="34" charset="0"/>
                <a:cs typeface="Arial" panose="020B0604020202020204" pitchFamily="34" charset="0"/>
              </a:rPr>
              <a:t> </a:t>
            </a:r>
            <a:r>
              <a:rPr lang="en-PH" sz="2000" b="1" i="1" dirty="0">
                <a:solidFill>
                  <a:schemeClr val="tx1"/>
                </a:solidFill>
                <a:latin typeface="Arial" panose="020B0604020202020204" pitchFamily="34" charset="0"/>
                <a:cs typeface="Arial" panose="020B0604020202020204" pitchFamily="34" charset="0"/>
              </a:rPr>
              <a:t>e(</a:t>
            </a:r>
            <a:r>
              <a:rPr lang="en-PH" sz="2000" b="1" i="1" dirty="0" err="1">
                <a:solidFill>
                  <a:schemeClr val="tx1"/>
                </a:solidFill>
                <a:latin typeface="Arial" panose="020B0604020202020204" pitchFamily="34" charset="0"/>
                <a:cs typeface="Arial" panose="020B0604020202020204" pitchFamily="34" charset="0"/>
              </a:rPr>
              <a:t>λ</a:t>
            </a:r>
            <a:r>
              <a:rPr lang="en-PH" sz="2000" b="1" i="1" dirty="0">
                <a:solidFill>
                  <a:schemeClr val="tx1"/>
                </a:solidFill>
                <a:latin typeface="Arial" panose="020B0604020202020204" pitchFamily="34" charset="0"/>
                <a:cs typeface="Arial" panose="020B0604020202020204" pitchFamily="34" charset="0"/>
              </a:rPr>
              <a:t>)</a:t>
            </a:r>
            <a:r>
              <a:rPr lang="en-PH" sz="2000" b="1" dirty="0">
                <a:solidFill>
                  <a:schemeClr val="tx1"/>
                </a:solidFill>
                <a:latin typeface="Arial" panose="020B0604020202020204" pitchFamily="34" charset="0"/>
                <a:cs typeface="Arial" panose="020B0604020202020204" pitchFamily="34" charset="0"/>
              </a:rPr>
              <a:t> and </a:t>
            </a:r>
            <a:r>
              <a:rPr lang="en-PH" sz="2000" b="1" dirty="0" err="1">
                <a:solidFill>
                  <a:schemeClr val="tx1"/>
                </a:solidFill>
                <a:latin typeface="Arial" panose="020B0604020202020204" pitchFamily="34" charset="0"/>
                <a:cs typeface="Arial" panose="020B0604020202020204" pitchFamily="34" charset="0"/>
              </a:rPr>
              <a:t>eigenspectra</a:t>
            </a:r>
            <a:r>
              <a:rPr lang="en-PH" sz="2000" b="1" dirty="0">
                <a:solidFill>
                  <a:schemeClr val="tx1"/>
                </a:solidFill>
                <a:latin typeface="Arial" panose="020B0604020202020204" pitchFamily="34" charset="0"/>
                <a:cs typeface="Arial" panose="020B0604020202020204" pitchFamily="34" charset="0"/>
              </a:rPr>
              <a:t> coefficients </a:t>
            </a:r>
            <a:r>
              <a:rPr lang="en-PH" sz="2000" b="1" i="1" dirty="0">
                <a:solidFill>
                  <a:schemeClr val="tx1"/>
                </a:solidFill>
                <a:latin typeface="Arial" panose="020B0604020202020204" pitchFamily="34" charset="0"/>
                <a:cs typeface="Arial" panose="020B0604020202020204" pitchFamily="34" charset="0"/>
              </a:rPr>
              <a:t>a</a:t>
            </a:r>
          </a:p>
        </p:txBody>
      </p:sp>
      <p:sp>
        <p:nvSpPr>
          <p:cNvPr id="2" name="Slide Number Placeholder 1">
            <a:extLst>
              <a:ext uri="{FF2B5EF4-FFF2-40B4-BE49-F238E27FC236}">
                <a16:creationId xmlns:a16="http://schemas.microsoft.com/office/drawing/2014/main" id="{2137B6A8-248A-7375-8A62-3DE1622BC6E4}"/>
              </a:ext>
            </a:extLst>
          </p:cNvPr>
          <p:cNvSpPr>
            <a:spLocks noGrp="1"/>
          </p:cNvSpPr>
          <p:nvPr>
            <p:ph type="sldNum" sz="quarter" idx="12"/>
          </p:nvPr>
        </p:nvSpPr>
        <p:spPr/>
        <p:txBody>
          <a:bodyPr/>
          <a:lstStyle/>
          <a:p>
            <a:fld id="{BED93DF4-F9B9-B147-A104-399FCC2996C9}" type="slidenum">
              <a:rPr lang="en-US" smtClean="0"/>
              <a:t>3</a:t>
            </a:fld>
            <a:endParaRPr lang="en-US"/>
          </a:p>
        </p:txBody>
      </p:sp>
    </p:spTree>
    <p:extLst>
      <p:ext uri="{BB962C8B-B14F-4D97-AF65-F5344CB8AC3E}">
        <p14:creationId xmlns:p14="http://schemas.microsoft.com/office/powerpoint/2010/main" val="3559160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75F3A19-E700-C28B-8668-BAA6BED9D734}"/>
              </a:ext>
            </a:extLst>
          </p:cNvPr>
          <p:cNvSpPr txBox="1"/>
          <p:nvPr/>
        </p:nvSpPr>
        <p:spPr>
          <a:xfrm>
            <a:off x="340532" y="1970306"/>
            <a:ext cx="11510935" cy="2585323"/>
          </a:xfrm>
          <a:prstGeom prst="rect">
            <a:avLst/>
          </a:prstGeom>
          <a:solidFill>
            <a:schemeClr val="accent4">
              <a:lumMod val="20000"/>
              <a:lumOff val="80000"/>
            </a:schemeClr>
          </a:solidFill>
          <a:ln>
            <a:solidFill>
              <a:schemeClr val="tx1"/>
            </a:solidFill>
            <a:prstDash val="dash"/>
          </a:ln>
        </p:spPr>
        <p:txBody>
          <a:bodyPr wrap="square" rtlCol="0">
            <a:spAutoFit/>
          </a:bodyPr>
          <a:lstStyle/>
          <a:p>
            <a:r>
              <a:rPr lang="en-US" dirty="0"/>
              <a:t>In </a:t>
            </a:r>
            <a:r>
              <a:rPr lang="en-US" dirty="0" err="1"/>
              <a:t>Matlab</a:t>
            </a:r>
            <a:r>
              <a:rPr lang="en-US" dirty="0"/>
              <a: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25" name="Picture 24">
            <a:extLst>
              <a:ext uri="{FF2B5EF4-FFF2-40B4-BE49-F238E27FC236}">
                <a16:creationId xmlns:a16="http://schemas.microsoft.com/office/drawing/2014/main" id="{85236CB3-EB6F-194C-7844-31CB30F3DC04}"/>
              </a:ext>
            </a:extLst>
          </p:cNvPr>
          <p:cNvPicPr>
            <a:picLocks noChangeAspect="1"/>
          </p:cNvPicPr>
          <p:nvPr/>
        </p:nvPicPr>
        <p:blipFill>
          <a:blip r:embed="rId2"/>
          <a:stretch>
            <a:fillRect/>
          </a:stretch>
        </p:blipFill>
        <p:spPr>
          <a:xfrm>
            <a:off x="612305" y="2402562"/>
            <a:ext cx="7118012" cy="1648657"/>
          </a:xfrm>
          <a:prstGeom prst="rect">
            <a:avLst/>
          </a:prstGeom>
        </p:spPr>
      </p:pic>
      <p:sp>
        <p:nvSpPr>
          <p:cNvPr id="4" name="Title 1">
            <a:extLst>
              <a:ext uri="{FF2B5EF4-FFF2-40B4-BE49-F238E27FC236}">
                <a16:creationId xmlns:a16="http://schemas.microsoft.com/office/drawing/2014/main" id="{2C9299F9-AC06-5637-2F76-3C230064932F}"/>
              </a:ext>
            </a:extLst>
          </p:cNvPr>
          <p:cNvSpPr>
            <a:spLocks noGrp="1"/>
          </p:cNvSpPr>
          <p:nvPr>
            <p:ph type="title"/>
          </p:nvPr>
        </p:nvSpPr>
        <p:spPr>
          <a:xfrm>
            <a:off x="0" y="-2927"/>
            <a:ext cx="12192000" cy="963047"/>
          </a:xfrm>
          <a:solidFill>
            <a:schemeClr val="tx1"/>
          </a:solidFill>
          <a:ln>
            <a:solidFill>
              <a:schemeClr val="tx1"/>
            </a:solidFill>
          </a:ln>
        </p:spPr>
        <p:txBody>
          <a:bodyPr>
            <a:normAutofit/>
          </a:bodyPr>
          <a:lstStyle/>
          <a:p>
            <a:pPr>
              <a:lnSpc>
                <a:spcPct val="100000"/>
              </a:lnSpc>
            </a:pPr>
            <a:r>
              <a:rPr lang="en-PH" sz="2200" b="1" dirty="0">
                <a:solidFill>
                  <a:srgbClr val="FFC000"/>
                </a:solidFill>
                <a:latin typeface="Arial" panose="020B0604020202020204" pitchFamily="34" charset="0"/>
                <a:cs typeface="Arial" panose="020B0604020202020204" pitchFamily="34" charset="0"/>
              </a:rPr>
              <a:t>STEP 1: </a:t>
            </a:r>
            <a:r>
              <a:rPr lang="en-US" sz="2200" b="1" dirty="0">
                <a:solidFill>
                  <a:schemeClr val="bg1"/>
                </a:solidFill>
                <a:latin typeface="Arial" panose="020B0604020202020204" pitchFamily="34" charset="0"/>
                <a:cs typeface="Arial" panose="020B0604020202020204" pitchFamily="34" charset="0"/>
              </a:rPr>
              <a:t>Create ensemble of color signals </a:t>
            </a:r>
            <a:r>
              <a:rPr lang="en-US" sz="2200" b="1" i="1" dirty="0">
                <a:solidFill>
                  <a:schemeClr val="bg1"/>
                </a:solidFill>
                <a:latin typeface="Arial" panose="020B0604020202020204" pitchFamily="34" charset="0"/>
                <a:cs typeface="Arial" panose="020B0604020202020204" pitchFamily="34" charset="0"/>
              </a:rPr>
              <a:t>C(</a:t>
            </a:r>
            <a:r>
              <a:rPr lang="en-US" sz="2200" b="1" i="1" dirty="0" err="1">
                <a:solidFill>
                  <a:schemeClr val="bg1"/>
                </a:solidFill>
                <a:latin typeface="Arial" panose="020B0604020202020204" pitchFamily="34" charset="0"/>
                <a:cs typeface="Arial" panose="020B0604020202020204" pitchFamily="34" charset="0"/>
              </a:rPr>
              <a:t>λ</a:t>
            </a:r>
            <a:r>
              <a:rPr lang="en-US" sz="2200" b="1" i="1" dirty="0">
                <a:solidFill>
                  <a:schemeClr val="bg1"/>
                </a:solidFill>
                <a:latin typeface="Arial" panose="020B0604020202020204" pitchFamily="34" charset="0"/>
                <a:cs typeface="Arial" panose="020B0604020202020204" pitchFamily="34" charset="0"/>
              </a:rPr>
              <a:t>) </a:t>
            </a:r>
            <a:r>
              <a:rPr lang="en-US" sz="2200" b="1" dirty="0">
                <a:solidFill>
                  <a:schemeClr val="bg1"/>
                </a:solidFill>
                <a:latin typeface="Arial" panose="020B0604020202020204" pitchFamily="34" charset="0"/>
                <a:cs typeface="Arial" panose="020B0604020202020204" pitchFamily="34" charset="0"/>
              </a:rPr>
              <a:t>from Munsell color chips </a:t>
            </a:r>
            <a:br>
              <a:rPr lang="en-US" sz="2000" dirty="0">
                <a:solidFill>
                  <a:schemeClr val="bg1"/>
                </a:solidFill>
                <a:latin typeface="Arial" panose="020B0604020202020204" pitchFamily="34" charset="0"/>
                <a:cs typeface="Arial" panose="020B0604020202020204" pitchFamily="34" charset="0"/>
              </a:rPr>
            </a:br>
            <a:r>
              <a:rPr lang="en-US" sz="1600" dirty="0">
                <a:solidFill>
                  <a:schemeClr val="bg2"/>
                </a:solidFill>
                <a:latin typeface="Arial" panose="020B0604020202020204" pitchFamily="34" charset="0"/>
                <a:cs typeface="Arial" panose="020B0604020202020204" pitchFamily="34" charset="0"/>
              </a:rPr>
              <a:t>To do this, we apply element-by-element matrix multiplication to the reflectances of Munsell color chips R(</a:t>
            </a:r>
            <a:r>
              <a:rPr lang="en-US" sz="1600" dirty="0" err="1">
                <a:solidFill>
                  <a:schemeClr val="bg2"/>
                </a:solidFill>
                <a:latin typeface="Arial" panose="020B0604020202020204" pitchFamily="34" charset="0"/>
                <a:cs typeface="Arial" panose="020B0604020202020204" pitchFamily="34" charset="0"/>
              </a:rPr>
              <a:t>λ</a:t>
            </a:r>
            <a:r>
              <a:rPr lang="en-US" sz="1600" dirty="0">
                <a:solidFill>
                  <a:schemeClr val="bg2"/>
                </a:solidFill>
                <a:latin typeface="Arial" panose="020B0604020202020204" pitchFamily="34" charset="0"/>
                <a:cs typeface="Arial" panose="020B0604020202020204" pitchFamily="34" charset="0"/>
              </a:rPr>
              <a:t>) and spectral power distribution of a light source P(</a:t>
            </a:r>
            <a:r>
              <a:rPr lang="en-US" sz="1600" dirty="0" err="1">
                <a:solidFill>
                  <a:schemeClr val="bg2"/>
                </a:solidFill>
                <a:latin typeface="Arial" panose="020B0604020202020204" pitchFamily="34" charset="0"/>
                <a:cs typeface="Arial" panose="020B0604020202020204" pitchFamily="34" charset="0"/>
              </a:rPr>
              <a:t>λ</a:t>
            </a:r>
            <a:r>
              <a:rPr lang="en-US" sz="1600" dirty="0">
                <a:solidFill>
                  <a:schemeClr val="bg2"/>
                </a:solidFill>
                <a:latin typeface="Arial" panose="020B0604020202020204" pitchFamily="34" charset="0"/>
                <a:cs typeface="Arial" panose="020B0604020202020204" pitchFamily="34" charset="0"/>
              </a:rPr>
              <a:t>). </a:t>
            </a:r>
            <a:endParaRPr lang="en-PH" sz="1600" dirty="0">
              <a:solidFill>
                <a:schemeClr val="bg1"/>
              </a:solidFill>
              <a:effectLst/>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DCDC35A8-8210-D41E-553A-81AB42482BAE}"/>
              </a:ext>
            </a:extLst>
          </p:cNvPr>
          <p:cNvPicPr>
            <a:picLocks noChangeAspect="1"/>
          </p:cNvPicPr>
          <p:nvPr/>
        </p:nvPicPr>
        <p:blipFill>
          <a:blip r:embed="rId3"/>
          <a:stretch>
            <a:fillRect/>
          </a:stretch>
        </p:blipFill>
        <p:spPr>
          <a:xfrm>
            <a:off x="1830070" y="1374066"/>
            <a:ext cx="2490470" cy="583704"/>
          </a:xfrm>
          <a:prstGeom prst="rect">
            <a:avLst/>
          </a:prstGeom>
        </p:spPr>
      </p:pic>
      <p:sp>
        <p:nvSpPr>
          <p:cNvPr id="8" name="TextBox 7">
            <a:extLst>
              <a:ext uri="{FF2B5EF4-FFF2-40B4-BE49-F238E27FC236}">
                <a16:creationId xmlns:a16="http://schemas.microsoft.com/office/drawing/2014/main" id="{0817D052-C1B6-6478-F35A-4F39A21473A4}"/>
              </a:ext>
            </a:extLst>
          </p:cNvPr>
          <p:cNvSpPr txBox="1"/>
          <p:nvPr/>
        </p:nvSpPr>
        <p:spPr>
          <a:xfrm>
            <a:off x="340532" y="1052760"/>
            <a:ext cx="5200650" cy="369332"/>
          </a:xfrm>
          <a:prstGeom prst="rect">
            <a:avLst/>
          </a:prstGeom>
          <a:noFill/>
        </p:spPr>
        <p:txBody>
          <a:bodyPr wrap="square" rtlCol="0">
            <a:spAutoFit/>
          </a:bodyPr>
          <a:lstStyle/>
          <a:p>
            <a:r>
              <a:rPr lang="en-US" dirty="0"/>
              <a:t>Mathematically, color signal is given by:</a:t>
            </a:r>
          </a:p>
        </p:txBody>
      </p:sp>
      <p:cxnSp>
        <p:nvCxnSpPr>
          <p:cNvPr id="12" name="Straight Arrow Connector 11">
            <a:extLst>
              <a:ext uri="{FF2B5EF4-FFF2-40B4-BE49-F238E27FC236}">
                <a16:creationId xmlns:a16="http://schemas.microsoft.com/office/drawing/2014/main" id="{4BB1FEE1-9949-E723-16EC-4182E8C5A28D}"/>
              </a:ext>
            </a:extLst>
          </p:cNvPr>
          <p:cNvCxnSpPr>
            <a:cxnSpLocks/>
          </p:cNvCxnSpPr>
          <p:nvPr/>
        </p:nvCxnSpPr>
        <p:spPr>
          <a:xfrm>
            <a:off x="7638877" y="3131820"/>
            <a:ext cx="522143"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B9ACF07-F35B-1F1E-5F00-1716C1804DDF}"/>
              </a:ext>
            </a:extLst>
          </p:cNvPr>
          <p:cNvSpPr txBox="1"/>
          <p:nvPr/>
        </p:nvSpPr>
        <p:spPr>
          <a:xfrm>
            <a:off x="8079732" y="3001773"/>
            <a:ext cx="3837948" cy="738664"/>
          </a:xfrm>
          <a:prstGeom prst="rect">
            <a:avLst/>
          </a:prstGeom>
          <a:noFill/>
        </p:spPr>
        <p:txBody>
          <a:bodyPr wrap="square" rtlCol="0">
            <a:spAutoFit/>
          </a:bodyPr>
          <a:lstStyle/>
          <a:p>
            <a:r>
              <a:rPr lang="en-US" sz="1400" dirty="0" err="1">
                <a:latin typeface="Arial Narrow" panose="020B0604020202020204" pitchFamily="34" charset="0"/>
                <a:cs typeface="Arial Narrow" panose="020B0604020202020204" pitchFamily="34" charset="0"/>
              </a:rPr>
              <a:t>P_lambda</a:t>
            </a:r>
            <a:r>
              <a:rPr lang="en-US" sz="1400" dirty="0">
                <a:latin typeface="Arial Narrow" panose="020B0604020202020204" pitchFamily="34" charset="0"/>
                <a:cs typeface="Arial Narrow" panose="020B0604020202020204" pitchFamily="34" charset="0"/>
              </a:rPr>
              <a:t>(:,2) means we will use CIE Illuminant A. We still need to interpolate the data so the two vectors </a:t>
            </a:r>
            <a:r>
              <a:rPr lang="en-US" sz="1400" dirty="0" err="1">
                <a:latin typeface="Arial Narrow" panose="020B0604020202020204" pitchFamily="34" charset="0"/>
                <a:cs typeface="Arial Narrow" panose="020B0604020202020204" pitchFamily="34" charset="0"/>
              </a:rPr>
              <a:t>P_lambda</a:t>
            </a:r>
            <a:r>
              <a:rPr lang="en-US" sz="1400" dirty="0">
                <a:latin typeface="Arial Narrow" panose="020B0604020202020204" pitchFamily="34" charset="0"/>
                <a:cs typeface="Arial Narrow" panose="020B0604020202020204" pitchFamily="34" charset="0"/>
              </a:rPr>
              <a:t> and </a:t>
            </a:r>
            <a:r>
              <a:rPr lang="en-US" sz="1400" dirty="0" err="1">
                <a:latin typeface="Arial Narrow" panose="020B0604020202020204" pitchFamily="34" charset="0"/>
                <a:cs typeface="Arial Narrow" panose="020B0604020202020204" pitchFamily="34" charset="0"/>
              </a:rPr>
              <a:t>R_lambda</a:t>
            </a:r>
            <a:r>
              <a:rPr lang="en-US" sz="1400" dirty="0">
                <a:latin typeface="Arial Narrow" panose="020B0604020202020204" pitchFamily="34" charset="0"/>
                <a:cs typeface="Arial Narrow" panose="020B0604020202020204" pitchFamily="34" charset="0"/>
              </a:rPr>
              <a:t> will have the same length (</a:t>
            </a:r>
            <a:r>
              <a:rPr lang="en-US" sz="1400" dirty="0" err="1">
                <a:latin typeface="Arial Narrow" panose="020B0604020202020204" pitchFamily="34" charset="0"/>
                <a:cs typeface="Arial Narrow" panose="020B0604020202020204" pitchFamily="34" charset="0"/>
              </a:rPr>
              <a:t>λ</a:t>
            </a:r>
            <a:r>
              <a:rPr lang="en-US" sz="1400" dirty="0">
                <a:latin typeface="Arial Narrow" panose="020B0604020202020204" pitchFamily="34" charset="0"/>
                <a:cs typeface="Arial Narrow" panose="020B0604020202020204" pitchFamily="34" charset="0"/>
              </a:rPr>
              <a:t>).</a:t>
            </a:r>
          </a:p>
        </p:txBody>
      </p:sp>
      <p:cxnSp>
        <p:nvCxnSpPr>
          <p:cNvPr id="16" name="Straight Arrow Connector 15">
            <a:extLst>
              <a:ext uri="{FF2B5EF4-FFF2-40B4-BE49-F238E27FC236}">
                <a16:creationId xmlns:a16="http://schemas.microsoft.com/office/drawing/2014/main" id="{7D702D75-FCC7-0E88-C729-7FAEDA7A7EE6}"/>
              </a:ext>
            </a:extLst>
          </p:cNvPr>
          <p:cNvCxnSpPr>
            <a:cxnSpLocks/>
          </p:cNvCxnSpPr>
          <p:nvPr/>
        </p:nvCxnSpPr>
        <p:spPr>
          <a:xfrm>
            <a:off x="5380183" y="3967310"/>
            <a:ext cx="2780837"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9F5ACA7-C64A-8B31-11AA-EDAD607AA761}"/>
              </a:ext>
            </a:extLst>
          </p:cNvPr>
          <p:cNvSpPr txBox="1"/>
          <p:nvPr/>
        </p:nvSpPr>
        <p:spPr>
          <a:xfrm>
            <a:off x="8079732" y="3859692"/>
            <a:ext cx="3470910" cy="523220"/>
          </a:xfrm>
          <a:prstGeom prst="rect">
            <a:avLst/>
          </a:prstGeom>
          <a:noFill/>
        </p:spPr>
        <p:txBody>
          <a:bodyPr wrap="square" rtlCol="0">
            <a:spAutoFit/>
          </a:bodyPr>
          <a:lstStyle/>
          <a:p>
            <a:r>
              <a:rPr lang="en-US" sz="1400" dirty="0">
                <a:latin typeface="Arial Narrow" panose="020B0604020202020204" pitchFamily="34" charset="0"/>
                <a:cs typeface="Arial Narrow" panose="020B0604020202020204" pitchFamily="34" charset="0"/>
              </a:rPr>
              <a:t>Element-by-element multiplication for all Munsell color chips, as suggested by equation 1.</a:t>
            </a:r>
          </a:p>
        </p:txBody>
      </p:sp>
      <p:sp>
        <p:nvSpPr>
          <p:cNvPr id="22" name="TextBox 21">
            <a:extLst>
              <a:ext uri="{FF2B5EF4-FFF2-40B4-BE49-F238E27FC236}">
                <a16:creationId xmlns:a16="http://schemas.microsoft.com/office/drawing/2014/main" id="{5B153C19-08CB-CA11-959A-B90295A0E59B}"/>
              </a:ext>
            </a:extLst>
          </p:cNvPr>
          <p:cNvSpPr txBox="1"/>
          <p:nvPr/>
        </p:nvSpPr>
        <p:spPr>
          <a:xfrm>
            <a:off x="4562012" y="1469183"/>
            <a:ext cx="467188" cy="369332"/>
          </a:xfrm>
          <a:prstGeom prst="rect">
            <a:avLst/>
          </a:prstGeom>
          <a:noFill/>
        </p:spPr>
        <p:txBody>
          <a:bodyPr wrap="square">
            <a:spAutoFit/>
          </a:bodyPr>
          <a:lstStyle/>
          <a:p>
            <a:r>
              <a:rPr lang="en-US" dirty="0"/>
              <a:t>(1)</a:t>
            </a:r>
          </a:p>
        </p:txBody>
      </p:sp>
      <p:pic>
        <p:nvPicPr>
          <p:cNvPr id="30" name="Picture 29">
            <a:extLst>
              <a:ext uri="{FF2B5EF4-FFF2-40B4-BE49-F238E27FC236}">
                <a16:creationId xmlns:a16="http://schemas.microsoft.com/office/drawing/2014/main" id="{8590626B-D53E-8314-22EF-F5242E1009D7}"/>
              </a:ext>
            </a:extLst>
          </p:cNvPr>
          <p:cNvPicPr>
            <a:picLocks noChangeAspect="1"/>
          </p:cNvPicPr>
          <p:nvPr/>
        </p:nvPicPr>
        <p:blipFill>
          <a:blip r:embed="rId4"/>
          <a:stretch>
            <a:fillRect/>
          </a:stretch>
        </p:blipFill>
        <p:spPr>
          <a:xfrm>
            <a:off x="7429492" y="5684836"/>
            <a:ext cx="4121150" cy="906343"/>
          </a:xfrm>
          <a:prstGeom prst="rect">
            <a:avLst/>
          </a:prstGeom>
        </p:spPr>
      </p:pic>
      <p:sp>
        <p:nvSpPr>
          <p:cNvPr id="31" name="TextBox 30">
            <a:extLst>
              <a:ext uri="{FF2B5EF4-FFF2-40B4-BE49-F238E27FC236}">
                <a16:creationId xmlns:a16="http://schemas.microsoft.com/office/drawing/2014/main" id="{AC5DB369-BD2B-C303-D913-160CF898DEB6}"/>
              </a:ext>
            </a:extLst>
          </p:cNvPr>
          <p:cNvSpPr txBox="1"/>
          <p:nvPr/>
        </p:nvSpPr>
        <p:spPr>
          <a:xfrm>
            <a:off x="6821343" y="4707772"/>
            <a:ext cx="5126644" cy="954107"/>
          </a:xfrm>
          <a:prstGeom prst="rect">
            <a:avLst/>
          </a:prstGeom>
          <a:noFill/>
        </p:spPr>
        <p:txBody>
          <a:bodyPr wrap="square" rtlCol="0">
            <a:spAutoFit/>
          </a:bodyPr>
          <a:lstStyle/>
          <a:p>
            <a:pPr algn="just"/>
            <a:r>
              <a:rPr lang="en-US" sz="1400" dirty="0"/>
              <a:t>SKL </a:t>
            </a:r>
            <a:r>
              <a:rPr lang="en-US" sz="1400" i="1" dirty="0"/>
              <a:t>(share ko lang). </a:t>
            </a:r>
            <a:r>
              <a:rPr lang="en-US" sz="1400" dirty="0"/>
              <a:t>As a python apologist for many years now, this is how I initially coded the color signal, it was a step-by-step process. It was only a matter of time when I discovered that you can easily implement that in </a:t>
            </a:r>
            <a:r>
              <a:rPr lang="en-US" sz="1400" dirty="0" err="1"/>
              <a:t>Matlab</a:t>
            </a:r>
            <a:r>
              <a:rPr lang="en-US" sz="1400" dirty="0"/>
              <a:t>. </a:t>
            </a:r>
            <a:r>
              <a:rPr lang="en-US" sz="1400" dirty="0" err="1"/>
              <a:t>Matlab</a:t>
            </a:r>
            <a:r>
              <a:rPr lang="en-US" sz="1400" dirty="0"/>
              <a:t> makes life easier. 😂</a:t>
            </a:r>
            <a:endParaRPr lang="en-US" sz="1400" i="1" dirty="0"/>
          </a:p>
        </p:txBody>
      </p:sp>
      <p:sp>
        <p:nvSpPr>
          <p:cNvPr id="32" name="TextBox 31">
            <a:extLst>
              <a:ext uri="{FF2B5EF4-FFF2-40B4-BE49-F238E27FC236}">
                <a16:creationId xmlns:a16="http://schemas.microsoft.com/office/drawing/2014/main" id="{4D1FB055-C56B-74A9-4DF1-46D81534EC2A}"/>
              </a:ext>
            </a:extLst>
          </p:cNvPr>
          <p:cNvSpPr txBox="1"/>
          <p:nvPr/>
        </p:nvSpPr>
        <p:spPr>
          <a:xfrm>
            <a:off x="342900" y="4697069"/>
            <a:ext cx="6297930" cy="2031325"/>
          </a:xfrm>
          <a:prstGeom prst="rect">
            <a:avLst/>
          </a:prstGeom>
          <a:solidFill>
            <a:schemeClr val="accent6">
              <a:lumMod val="20000"/>
              <a:lumOff val="80000"/>
            </a:schemeClr>
          </a:solidFill>
          <a:ln>
            <a:solidFill>
              <a:schemeClr val="tx1"/>
            </a:solidFill>
            <a:prstDash val="dash"/>
          </a:ln>
        </p:spPr>
        <p:txBody>
          <a:bodyPr wrap="square" rtlCol="0">
            <a:spAutoFit/>
          </a:bodyPr>
          <a:lstStyle/>
          <a:p>
            <a:r>
              <a:rPr lang="en-US" dirty="0"/>
              <a:t>File sizes for sanity check:</a:t>
            </a:r>
          </a:p>
          <a:p>
            <a:endParaRPr lang="en-US" dirty="0"/>
          </a:p>
          <a:p>
            <a:endParaRPr lang="en-US" dirty="0"/>
          </a:p>
          <a:p>
            <a:endParaRPr lang="en-US" dirty="0"/>
          </a:p>
          <a:p>
            <a:endParaRPr lang="en-US" dirty="0"/>
          </a:p>
          <a:p>
            <a:endParaRPr lang="en-US" dirty="0"/>
          </a:p>
          <a:p>
            <a:endParaRPr lang="en-US" dirty="0"/>
          </a:p>
        </p:txBody>
      </p:sp>
      <p:pic>
        <p:nvPicPr>
          <p:cNvPr id="34" name="Picture 33">
            <a:extLst>
              <a:ext uri="{FF2B5EF4-FFF2-40B4-BE49-F238E27FC236}">
                <a16:creationId xmlns:a16="http://schemas.microsoft.com/office/drawing/2014/main" id="{A3317B28-6353-A3E1-C3AB-8F5C2D0CEDFA}"/>
              </a:ext>
            </a:extLst>
          </p:cNvPr>
          <p:cNvPicPr>
            <a:picLocks noChangeAspect="1"/>
          </p:cNvPicPr>
          <p:nvPr/>
        </p:nvPicPr>
        <p:blipFill>
          <a:blip r:embed="rId5"/>
          <a:stretch>
            <a:fillRect/>
          </a:stretch>
        </p:blipFill>
        <p:spPr>
          <a:xfrm>
            <a:off x="523413" y="5116473"/>
            <a:ext cx="5934537" cy="1409346"/>
          </a:xfrm>
          <a:prstGeom prst="rect">
            <a:avLst/>
          </a:prstGeom>
        </p:spPr>
      </p:pic>
      <p:sp>
        <p:nvSpPr>
          <p:cNvPr id="2" name="Slide Number Placeholder 1">
            <a:extLst>
              <a:ext uri="{FF2B5EF4-FFF2-40B4-BE49-F238E27FC236}">
                <a16:creationId xmlns:a16="http://schemas.microsoft.com/office/drawing/2014/main" id="{826EF6A5-F062-0F3D-6850-A77A48A97F5F}"/>
              </a:ext>
            </a:extLst>
          </p:cNvPr>
          <p:cNvSpPr>
            <a:spLocks noGrp="1"/>
          </p:cNvSpPr>
          <p:nvPr>
            <p:ph type="sldNum" sz="quarter" idx="12"/>
          </p:nvPr>
        </p:nvSpPr>
        <p:spPr/>
        <p:txBody>
          <a:bodyPr/>
          <a:lstStyle/>
          <a:p>
            <a:fld id="{BED93DF4-F9B9-B147-A104-399FCC2996C9}" type="slidenum">
              <a:rPr lang="en-US" smtClean="0"/>
              <a:t>4</a:t>
            </a:fld>
            <a:endParaRPr lang="en-US"/>
          </a:p>
        </p:txBody>
      </p:sp>
    </p:spTree>
    <p:extLst>
      <p:ext uri="{BB962C8B-B14F-4D97-AF65-F5344CB8AC3E}">
        <p14:creationId xmlns:p14="http://schemas.microsoft.com/office/powerpoint/2010/main" val="420503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75F3A19-E700-C28B-8668-BAA6BED9D734}"/>
              </a:ext>
            </a:extLst>
          </p:cNvPr>
          <p:cNvSpPr txBox="1"/>
          <p:nvPr/>
        </p:nvSpPr>
        <p:spPr>
          <a:xfrm>
            <a:off x="340532" y="1135916"/>
            <a:ext cx="11510935" cy="5078313"/>
          </a:xfrm>
          <a:prstGeom prst="rect">
            <a:avLst/>
          </a:prstGeom>
          <a:solidFill>
            <a:schemeClr val="accent4">
              <a:lumMod val="20000"/>
              <a:lumOff val="80000"/>
            </a:schemeClr>
          </a:solidFill>
          <a:ln>
            <a:solidFill>
              <a:schemeClr val="tx1"/>
            </a:solidFill>
            <a:prstDash val="dash"/>
          </a:ln>
        </p:spPr>
        <p:txBody>
          <a:bodyPr wrap="square" rtlCol="0">
            <a:spAutoFit/>
          </a:bodyPr>
          <a:lstStyle/>
          <a:p>
            <a:r>
              <a:rPr lang="en-US" dirty="0"/>
              <a:t>In </a:t>
            </a:r>
            <a:r>
              <a:rPr lang="en-US" dirty="0" err="1"/>
              <a:t>Matlab</a:t>
            </a:r>
            <a:r>
              <a:rPr lang="en-US" dirty="0"/>
              <a: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Title 1">
            <a:extLst>
              <a:ext uri="{FF2B5EF4-FFF2-40B4-BE49-F238E27FC236}">
                <a16:creationId xmlns:a16="http://schemas.microsoft.com/office/drawing/2014/main" id="{2C9299F9-AC06-5637-2F76-3C230064932F}"/>
              </a:ext>
            </a:extLst>
          </p:cNvPr>
          <p:cNvSpPr>
            <a:spLocks noGrp="1"/>
          </p:cNvSpPr>
          <p:nvPr>
            <p:ph type="title"/>
          </p:nvPr>
        </p:nvSpPr>
        <p:spPr>
          <a:xfrm>
            <a:off x="0" y="-2927"/>
            <a:ext cx="12192000" cy="963047"/>
          </a:xfrm>
          <a:solidFill>
            <a:schemeClr val="tx1"/>
          </a:solidFill>
          <a:ln>
            <a:solidFill>
              <a:schemeClr val="tx1"/>
            </a:solidFill>
          </a:ln>
        </p:spPr>
        <p:txBody>
          <a:bodyPr>
            <a:normAutofit/>
          </a:bodyPr>
          <a:lstStyle/>
          <a:p>
            <a:pPr>
              <a:lnSpc>
                <a:spcPct val="100000"/>
              </a:lnSpc>
            </a:pPr>
            <a:r>
              <a:rPr lang="en-PH" sz="2200" b="1" dirty="0">
                <a:solidFill>
                  <a:srgbClr val="FFC000"/>
                </a:solidFill>
                <a:latin typeface="Arial" panose="020B0604020202020204" pitchFamily="34" charset="0"/>
                <a:cs typeface="Arial" panose="020B0604020202020204" pitchFamily="34" charset="0"/>
              </a:rPr>
              <a:t>STEP 2: </a:t>
            </a:r>
            <a:r>
              <a:rPr lang="en-US" sz="2200" b="1" dirty="0">
                <a:solidFill>
                  <a:schemeClr val="bg1"/>
                </a:solidFill>
                <a:latin typeface="Arial" panose="020B0604020202020204" pitchFamily="34" charset="0"/>
                <a:cs typeface="Arial" panose="020B0604020202020204" pitchFamily="34" charset="0"/>
              </a:rPr>
              <a:t>Compute </a:t>
            </a:r>
            <a:r>
              <a:rPr lang="en-US" sz="2200" b="1" dirty="0" err="1">
                <a:solidFill>
                  <a:schemeClr val="bg1"/>
                </a:solidFill>
                <a:latin typeface="Arial" panose="020B0604020202020204" pitchFamily="34" charset="0"/>
                <a:cs typeface="Arial" panose="020B0604020202020204" pitchFamily="34" charset="0"/>
              </a:rPr>
              <a:t>eigenspectra</a:t>
            </a:r>
            <a:r>
              <a:rPr lang="en-US" sz="2200" b="1" dirty="0">
                <a:solidFill>
                  <a:schemeClr val="bg1"/>
                </a:solidFill>
                <a:latin typeface="Arial" panose="020B0604020202020204" pitchFamily="34" charset="0"/>
                <a:cs typeface="Arial" panose="020B0604020202020204" pitchFamily="34" charset="0"/>
              </a:rPr>
              <a:t> </a:t>
            </a:r>
            <a:r>
              <a:rPr lang="en-US" sz="2200" b="1" i="1" dirty="0" err="1">
                <a:solidFill>
                  <a:schemeClr val="bg1"/>
                </a:solidFill>
                <a:latin typeface="Arial" panose="020B0604020202020204" pitchFamily="34" charset="0"/>
                <a:cs typeface="Arial" panose="020B0604020202020204" pitchFamily="34" charset="0"/>
              </a:rPr>
              <a:t>e</a:t>
            </a:r>
            <a:r>
              <a:rPr lang="en-US" sz="2200" b="1" i="1" baseline="-25000" dirty="0" err="1">
                <a:solidFill>
                  <a:schemeClr val="bg1"/>
                </a:solidFill>
                <a:latin typeface="Arial" panose="020B0604020202020204" pitchFamily="34" charset="0"/>
                <a:cs typeface="Arial" panose="020B0604020202020204" pitchFamily="34" charset="0"/>
              </a:rPr>
              <a:t>i</a:t>
            </a:r>
            <a:r>
              <a:rPr lang="en-US" sz="2200" b="1" i="1" dirty="0">
                <a:solidFill>
                  <a:schemeClr val="bg1"/>
                </a:solidFill>
                <a:latin typeface="Arial" panose="020B0604020202020204" pitchFamily="34" charset="0"/>
                <a:cs typeface="Arial" panose="020B0604020202020204" pitchFamily="34" charset="0"/>
              </a:rPr>
              <a:t>(</a:t>
            </a:r>
            <a:r>
              <a:rPr lang="en-US" sz="2200" b="1" i="1" dirty="0" err="1">
                <a:solidFill>
                  <a:schemeClr val="bg1"/>
                </a:solidFill>
                <a:latin typeface="Arial" panose="020B0604020202020204" pitchFamily="34" charset="0"/>
                <a:cs typeface="Arial" panose="020B0604020202020204" pitchFamily="34" charset="0"/>
              </a:rPr>
              <a:t>λ</a:t>
            </a:r>
            <a:r>
              <a:rPr lang="en-US" sz="2200" b="1" i="1" dirty="0">
                <a:solidFill>
                  <a:schemeClr val="bg1"/>
                </a:solidFill>
                <a:latin typeface="Arial" panose="020B0604020202020204" pitchFamily="34" charset="0"/>
                <a:cs typeface="Arial" panose="020B0604020202020204" pitchFamily="34" charset="0"/>
              </a:rPr>
              <a:t>) </a:t>
            </a:r>
            <a:r>
              <a:rPr lang="en-US" sz="2200" b="1" dirty="0">
                <a:solidFill>
                  <a:schemeClr val="bg1"/>
                </a:solidFill>
                <a:latin typeface="Arial" panose="020B0604020202020204" pitchFamily="34" charset="0"/>
                <a:cs typeface="Arial" panose="020B0604020202020204" pitchFamily="34" charset="0"/>
              </a:rPr>
              <a:t>of color signal </a:t>
            </a:r>
            <a:r>
              <a:rPr lang="en-US" sz="2200" b="1" i="1" dirty="0">
                <a:solidFill>
                  <a:schemeClr val="bg1"/>
                </a:solidFill>
                <a:latin typeface="Arial" panose="020B0604020202020204" pitchFamily="34" charset="0"/>
                <a:cs typeface="Arial" panose="020B0604020202020204" pitchFamily="34" charset="0"/>
              </a:rPr>
              <a:t>C(</a:t>
            </a:r>
            <a:r>
              <a:rPr lang="en-US" sz="2200" b="1" i="1" dirty="0" err="1">
                <a:solidFill>
                  <a:schemeClr val="bg1"/>
                </a:solidFill>
                <a:latin typeface="Arial" panose="020B0604020202020204" pitchFamily="34" charset="0"/>
                <a:cs typeface="Arial" panose="020B0604020202020204" pitchFamily="34" charset="0"/>
              </a:rPr>
              <a:t>λ</a:t>
            </a:r>
            <a:r>
              <a:rPr lang="en-US" sz="2200" b="1" i="1" dirty="0">
                <a:solidFill>
                  <a:schemeClr val="bg1"/>
                </a:solidFill>
                <a:latin typeface="Arial" panose="020B0604020202020204" pitchFamily="34" charset="0"/>
                <a:cs typeface="Arial" panose="020B0604020202020204" pitchFamily="34" charset="0"/>
              </a:rPr>
              <a:t>)</a:t>
            </a:r>
            <a:br>
              <a:rPr lang="en-US" sz="2000" dirty="0">
                <a:solidFill>
                  <a:schemeClr val="bg1"/>
                </a:solidFill>
                <a:latin typeface="Arial" panose="020B0604020202020204" pitchFamily="34" charset="0"/>
                <a:cs typeface="Arial" panose="020B0604020202020204" pitchFamily="34" charset="0"/>
              </a:rPr>
            </a:br>
            <a:r>
              <a:rPr lang="en-US" sz="1600" dirty="0">
                <a:solidFill>
                  <a:schemeClr val="bg2"/>
                </a:solidFill>
                <a:latin typeface="Arial" panose="020B0604020202020204" pitchFamily="34" charset="0"/>
                <a:cs typeface="Arial" panose="020B0604020202020204" pitchFamily="34" charset="0"/>
              </a:rPr>
              <a:t>To do this, we apply Principal Component Analysis (PCA) to color signal C(</a:t>
            </a:r>
            <a:r>
              <a:rPr lang="en-US" sz="1600" dirty="0" err="1">
                <a:solidFill>
                  <a:schemeClr val="bg2"/>
                </a:solidFill>
                <a:latin typeface="Arial" panose="020B0604020202020204" pitchFamily="34" charset="0"/>
                <a:cs typeface="Arial" panose="020B0604020202020204" pitchFamily="34" charset="0"/>
              </a:rPr>
              <a:t>λ</a:t>
            </a:r>
            <a:r>
              <a:rPr lang="en-US" sz="1600" dirty="0">
                <a:solidFill>
                  <a:schemeClr val="bg2"/>
                </a:solidFill>
                <a:latin typeface="Arial" panose="020B0604020202020204" pitchFamily="34" charset="0"/>
                <a:cs typeface="Arial" panose="020B0604020202020204" pitchFamily="34" charset="0"/>
              </a:rPr>
              <a:t>). After that, we check cumulative contribution of each principal components. We will use PC with </a:t>
            </a:r>
            <a:r>
              <a:rPr lang="en-US" sz="1600" dirty="0" err="1">
                <a:solidFill>
                  <a:schemeClr val="bg2"/>
                </a:solidFill>
                <a:latin typeface="Arial" panose="020B0604020202020204" pitchFamily="34" charset="0"/>
                <a:cs typeface="Arial" panose="020B0604020202020204" pitchFamily="34" charset="0"/>
              </a:rPr>
              <a:t>atleast</a:t>
            </a:r>
            <a:r>
              <a:rPr lang="en-US" sz="1600" dirty="0">
                <a:solidFill>
                  <a:schemeClr val="bg2"/>
                </a:solidFill>
                <a:latin typeface="Arial" panose="020B0604020202020204" pitchFamily="34" charset="0"/>
                <a:cs typeface="Arial" panose="020B0604020202020204" pitchFamily="34" charset="0"/>
              </a:rPr>
              <a:t> 95% contribution.</a:t>
            </a:r>
            <a:endParaRPr lang="en-PH" sz="1600" dirty="0">
              <a:solidFill>
                <a:schemeClr val="bg1"/>
              </a:solidFill>
              <a:effectLst/>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3B9ACF07-F35B-1F1E-5F00-1716C1804DDF}"/>
              </a:ext>
            </a:extLst>
          </p:cNvPr>
          <p:cNvSpPr txBox="1"/>
          <p:nvPr/>
        </p:nvSpPr>
        <p:spPr>
          <a:xfrm>
            <a:off x="8239752" y="1778763"/>
            <a:ext cx="3482340" cy="954107"/>
          </a:xfrm>
          <a:prstGeom prst="rect">
            <a:avLst/>
          </a:prstGeom>
          <a:noFill/>
        </p:spPr>
        <p:txBody>
          <a:bodyPr wrap="square" rtlCol="0">
            <a:spAutoFit/>
          </a:bodyPr>
          <a:lstStyle/>
          <a:p>
            <a:r>
              <a:rPr lang="en-US" sz="1400" dirty="0">
                <a:latin typeface="Arial Narrow" panose="020B0604020202020204" pitchFamily="34" charset="0"/>
                <a:cs typeface="Arial Narrow" panose="020B0604020202020204" pitchFamily="34" charset="0"/>
              </a:rPr>
              <a:t>I already explained these variables in the last activity. But here, we only need </a:t>
            </a:r>
            <a:r>
              <a:rPr lang="en-US" sz="1400" b="1" dirty="0" err="1">
                <a:latin typeface="Arial Narrow" panose="020B0604020202020204" pitchFamily="34" charset="0"/>
                <a:cs typeface="Arial Narrow" panose="020B0604020202020204" pitchFamily="34" charset="0"/>
              </a:rPr>
              <a:t>coeff</a:t>
            </a:r>
            <a:r>
              <a:rPr lang="en-US" sz="1400" dirty="0">
                <a:latin typeface="Arial Narrow" panose="020B0604020202020204" pitchFamily="34" charset="0"/>
                <a:cs typeface="Arial Narrow" panose="020B0604020202020204" pitchFamily="34" charset="0"/>
              </a:rPr>
              <a:t>, which is the eigenspectral, and </a:t>
            </a:r>
            <a:r>
              <a:rPr lang="en-US" sz="1400" b="1" dirty="0">
                <a:latin typeface="Arial Narrow" panose="020B0604020202020204" pitchFamily="34" charset="0"/>
                <a:cs typeface="Arial Narrow" panose="020B0604020202020204" pitchFamily="34" charset="0"/>
              </a:rPr>
              <a:t>explained</a:t>
            </a:r>
            <a:r>
              <a:rPr lang="en-US" sz="1400" dirty="0">
                <a:latin typeface="Arial Narrow" panose="020B0604020202020204" pitchFamily="34" charset="0"/>
                <a:cs typeface="Arial Narrow" panose="020B0604020202020204" pitchFamily="34" charset="0"/>
              </a:rPr>
              <a:t>, which gives the total contribution of each </a:t>
            </a:r>
            <a:r>
              <a:rPr lang="en-US" sz="1400" dirty="0" err="1">
                <a:latin typeface="Arial Narrow" panose="020B0604020202020204" pitchFamily="34" charset="0"/>
                <a:cs typeface="Arial Narrow" panose="020B0604020202020204" pitchFamily="34" charset="0"/>
              </a:rPr>
              <a:t>eigenspecta</a:t>
            </a:r>
            <a:r>
              <a:rPr lang="en-US" sz="1400" dirty="0">
                <a:latin typeface="Arial Narrow" panose="020B0604020202020204" pitchFamily="34" charset="0"/>
                <a:cs typeface="Arial Narrow" panose="020B0604020202020204" pitchFamily="34" charset="0"/>
              </a:rPr>
              <a:t>. </a:t>
            </a:r>
          </a:p>
        </p:txBody>
      </p:sp>
      <p:pic>
        <p:nvPicPr>
          <p:cNvPr id="2" name="Picture 1">
            <a:extLst>
              <a:ext uri="{FF2B5EF4-FFF2-40B4-BE49-F238E27FC236}">
                <a16:creationId xmlns:a16="http://schemas.microsoft.com/office/drawing/2014/main" id="{9A46338D-E8FC-E710-8C70-0C5268D29870}"/>
              </a:ext>
            </a:extLst>
          </p:cNvPr>
          <p:cNvPicPr>
            <a:picLocks noChangeAspect="1"/>
          </p:cNvPicPr>
          <p:nvPr/>
        </p:nvPicPr>
        <p:blipFill>
          <a:blip r:embed="rId2"/>
          <a:stretch>
            <a:fillRect/>
          </a:stretch>
        </p:blipFill>
        <p:spPr>
          <a:xfrm>
            <a:off x="577850" y="1629826"/>
            <a:ext cx="7214063" cy="537549"/>
          </a:xfrm>
          <a:prstGeom prst="rect">
            <a:avLst/>
          </a:prstGeom>
        </p:spPr>
      </p:pic>
      <p:cxnSp>
        <p:nvCxnSpPr>
          <p:cNvPr id="12" name="Straight Arrow Connector 11">
            <a:extLst>
              <a:ext uri="{FF2B5EF4-FFF2-40B4-BE49-F238E27FC236}">
                <a16:creationId xmlns:a16="http://schemas.microsoft.com/office/drawing/2014/main" id="{4BB1FEE1-9949-E723-16EC-4182E8C5A28D}"/>
              </a:ext>
            </a:extLst>
          </p:cNvPr>
          <p:cNvCxnSpPr>
            <a:cxnSpLocks/>
          </p:cNvCxnSpPr>
          <p:nvPr/>
        </p:nvCxnSpPr>
        <p:spPr>
          <a:xfrm>
            <a:off x="7751899" y="1920240"/>
            <a:ext cx="522143"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49A66B1-A445-2BD4-A5CF-4E2B3551245C}"/>
              </a:ext>
            </a:extLst>
          </p:cNvPr>
          <p:cNvPicPr>
            <a:picLocks noChangeAspect="1"/>
          </p:cNvPicPr>
          <p:nvPr/>
        </p:nvPicPr>
        <p:blipFill>
          <a:blip r:embed="rId3"/>
          <a:stretch>
            <a:fillRect/>
          </a:stretch>
        </p:blipFill>
        <p:spPr>
          <a:xfrm>
            <a:off x="4250055" y="2732870"/>
            <a:ext cx="1795272" cy="3366135"/>
          </a:xfrm>
          <a:prstGeom prst="rect">
            <a:avLst/>
          </a:prstGeom>
        </p:spPr>
      </p:pic>
      <p:cxnSp>
        <p:nvCxnSpPr>
          <p:cNvPr id="16" name="Straight Arrow Connector 15">
            <a:extLst>
              <a:ext uri="{FF2B5EF4-FFF2-40B4-BE49-F238E27FC236}">
                <a16:creationId xmlns:a16="http://schemas.microsoft.com/office/drawing/2014/main" id="{7D702D75-FCC7-0E88-C729-7FAEDA7A7EE6}"/>
              </a:ext>
            </a:extLst>
          </p:cNvPr>
          <p:cNvCxnSpPr>
            <a:cxnSpLocks/>
          </p:cNvCxnSpPr>
          <p:nvPr/>
        </p:nvCxnSpPr>
        <p:spPr>
          <a:xfrm>
            <a:off x="1900959" y="2187500"/>
            <a:ext cx="716511" cy="49429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F9B242B-18A1-30D8-344B-8C637A5F1019}"/>
              </a:ext>
            </a:extLst>
          </p:cNvPr>
          <p:cNvSpPr txBox="1"/>
          <p:nvPr/>
        </p:nvSpPr>
        <p:spPr>
          <a:xfrm>
            <a:off x="984885" y="2703024"/>
            <a:ext cx="3265170" cy="954107"/>
          </a:xfrm>
          <a:prstGeom prst="rect">
            <a:avLst/>
          </a:prstGeom>
          <a:noFill/>
        </p:spPr>
        <p:txBody>
          <a:bodyPr wrap="square" rtlCol="0">
            <a:spAutoFit/>
          </a:bodyPr>
          <a:lstStyle/>
          <a:p>
            <a:r>
              <a:rPr lang="en-US" sz="1400" dirty="0">
                <a:latin typeface="Arial Narrow" panose="020B0604020202020204" pitchFamily="34" charset="0"/>
                <a:cs typeface="Arial Narrow" panose="020B0604020202020204" pitchFamily="34" charset="0"/>
              </a:rPr>
              <a:t>By getting the cumulative sum of the explained </a:t>
            </a:r>
            <a:r>
              <a:rPr lang="en-US" sz="1400" b="1" i="1" dirty="0" err="1">
                <a:latin typeface="Arial Narrow" panose="020B0604020202020204" pitchFamily="34" charset="0"/>
                <a:cs typeface="Arial Narrow" panose="020B0604020202020204" pitchFamily="34" charset="0"/>
              </a:rPr>
              <a:t>cumsum</a:t>
            </a:r>
            <a:r>
              <a:rPr lang="en-US" sz="1400" b="1" i="1" dirty="0">
                <a:latin typeface="Arial Narrow" panose="020B0604020202020204" pitchFamily="34" charset="0"/>
                <a:cs typeface="Arial Narrow" panose="020B0604020202020204" pitchFamily="34" charset="0"/>
              </a:rPr>
              <a:t>(explained)</a:t>
            </a:r>
            <a:r>
              <a:rPr lang="en-US" sz="1400" i="1" dirty="0">
                <a:latin typeface="Arial Narrow" panose="020B0604020202020204" pitchFamily="34" charset="0"/>
                <a:cs typeface="Arial Narrow" panose="020B0604020202020204" pitchFamily="34" charset="0"/>
              </a:rPr>
              <a:t>, </a:t>
            </a:r>
            <a:r>
              <a:rPr lang="en-US" sz="1400" dirty="0">
                <a:latin typeface="Arial Narrow" panose="020B0604020202020204" pitchFamily="34" charset="0"/>
                <a:cs typeface="Arial Narrow" panose="020B0604020202020204" pitchFamily="34" charset="0"/>
              </a:rPr>
              <a:t>we can see that 2 principal components/</a:t>
            </a:r>
            <a:r>
              <a:rPr lang="en-US" sz="1400" dirty="0" err="1">
                <a:latin typeface="Arial Narrow" panose="020B0604020202020204" pitchFamily="34" charset="0"/>
                <a:cs typeface="Arial Narrow" panose="020B0604020202020204" pitchFamily="34" charset="0"/>
              </a:rPr>
              <a:t>eigenspecta</a:t>
            </a:r>
            <a:r>
              <a:rPr lang="en-US" sz="1400" dirty="0">
                <a:latin typeface="Arial Narrow" panose="020B0604020202020204" pitchFamily="34" charset="0"/>
                <a:cs typeface="Arial Narrow" panose="020B0604020202020204" pitchFamily="34" charset="0"/>
              </a:rPr>
              <a:t> already contribute to </a:t>
            </a:r>
            <a:r>
              <a:rPr lang="en-US" sz="1400" dirty="0" err="1">
                <a:latin typeface="Arial Narrow" panose="020B0604020202020204" pitchFamily="34" charset="0"/>
                <a:cs typeface="Arial Narrow" panose="020B0604020202020204" pitchFamily="34" charset="0"/>
              </a:rPr>
              <a:t>atleast</a:t>
            </a:r>
            <a:r>
              <a:rPr lang="en-US" sz="1400" dirty="0">
                <a:latin typeface="Arial Narrow" panose="020B0604020202020204" pitchFamily="34" charset="0"/>
                <a:cs typeface="Arial Narrow" panose="020B0604020202020204" pitchFamily="34" charset="0"/>
              </a:rPr>
              <a:t> 95%.</a:t>
            </a:r>
            <a:endParaRPr lang="en-US" sz="1400" i="1" dirty="0">
              <a:latin typeface="Arial Narrow" panose="020B0604020202020204" pitchFamily="34" charset="0"/>
              <a:cs typeface="Arial Narrow" panose="020B0604020202020204" pitchFamily="34" charset="0"/>
            </a:endParaRPr>
          </a:p>
        </p:txBody>
      </p:sp>
      <p:sp>
        <p:nvSpPr>
          <p:cNvPr id="24" name="TextBox 23">
            <a:extLst>
              <a:ext uri="{FF2B5EF4-FFF2-40B4-BE49-F238E27FC236}">
                <a16:creationId xmlns:a16="http://schemas.microsoft.com/office/drawing/2014/main" id="{929FD320-EA88-7803-D029-B99968E6DB35}"/>
              </a:ext>
            </a:extLst>
          </p:cNvPr>
          <p:cNvSpPr txBox="1"/>
          <p:nvPr/>
        </p:nvSpPr>
        <p:spPr>
          <a:xfrm>
            <a:off x="6493029" y="4820050"/>
            <a:ext cx="5229063" cy="1200329"/>
          </a:xfrm>
          <a:prstGeom prst="rect">
            <a:avLst/>
          </a:prstGeom>
          <a:solidFill>
            <a:schemeClr val="accent6">
              <a:lumMod val="20000"/>
              <a:lumOff val="80000"/>
            </a:schemeClr>
          </a:solidFill>
          <a:ln>
            <a:solidFill>
              <a:schemeClr val="tx1"/>
            </a:solidFill>
            <a:prstDash val="dash"/>
          </a:ln>
        </p:spPr>
        <p:txBody>
          <a:bodyPr wrap="square" rtlCol="0">
            <a:spAutoFit/>
          </a:bodyPr>
          <a:lstStyle/>
          <a:p>
            <a:r>
              <a:rPr lang="en-US" dirty="0"/>
              <a:t>File sizes for sanity check:</a:t>
            </a:r>
          </a:p>
          <a:p>
            <a:endParaRPr lang="en-US" dirty="0"/>
          </a:p>
          <a:p>
            <a:endParaRPr lang="en-US" dirty="0"/>
          </a:p>
          <a:p>
            <a:endParaRPr lang="en-US" dirty="0"/>
          </a:p>
        </p:txBody>
      </p:sp>
      <p:pic>
        <p:nvPicPr>
          <p:cNvPr id="14" name="Picture 13">
            <a:extLst>
              <a:ext uri="{FF2B5EF4-FFF2-40B4-BE49-F238E27FC236}">
                <a16:creationId xmlns:a16="http://schemas.microsoft.com/office/drawing/2014/main" id="{EE313D1E-C02F-E7E9-C598-0E31D591EA1C}"/>
              </a:ext>
            </a:extLst>
          </p:cNvPr>
          <p:cNvPicPr>
            <a:picLocks noChangeAspect="1"/>
          </p:cNvPicPr>
          <p:nvPr/>
        </p:nvPicPr>
        <p:blipFill>
          <a:blip r:embed="rId4"/>
          <a:stretch>
            <a:fillRect/>
          </a:stretch>
        </p:blipFill>
        <p:spPr>
          <a:xfrm>
            <a:off x="6720291" y="5187693"/>
            <a:ext cx="4860000" cy="252393"/>
          </a:xfrm>
          <a:prstGeom prst="rect">
            <a:avLst/>
          </a:prstGeom>
        </p:spPr>
      </p:pic>
      <p:pic>
        <p:nvPicPr>
          <p:cNvPr id="15" name="Picture 14">
            <a:extLst>
              <a:ext uri="{FF2B5EF4-FFF2-40B4-BE49-F238E27FC236}">
                <a16:creationId xmlns:a16="http://schemas.microsoft.com/office/drawing/2014/main" id="{F784C26E-6D93-7386-F3E2-3CFC1B75708D}"/>
              </a:ext>
            </a:extLst>
          </p:cNvPr>
          <p:cNvPicPr>
            <a:picLocks noChangeAspect="1"/>
          </p:cNvPicPr>
          <p:nvPr/>
        </p:nvPicPr>
        <p:blipFill>
          <a:blip r:embed="rId5"/>
          <a:stretch>
            <a:fillRect/>
          </a:stretch>
        </p:blipFill>
        <p:spPr>
          <a:xfrm>
            <a:off x="6720291" y="5497694"/>
            <a:ext cx="4860000" cy="240652"/>
          </a:xfrm>
          <a:prstGeom prst="rect">
            <a:avLst/>
          </a:prstGeom>
        </p:spPr>
      </p:pic>
      <p:sp>
        <p:nvSpPr>
          <p:cNvPr id="3" name="Slide Number Placeholder 2">
            <a:extLst>
              <a:ext uri="{FF2B5EF4-FFF2-40B4-BE49-F238E27FC236}">
                <a16:creationId xmlns:a16="http://schemas.microsoft.com/office/drawing/2014/main" id="{0A22B11D-FC2D-A7DB-3100-0A60F7CB7E19}"/>
              </a:ext>
            </a:extLst>
          </p:cNvPr>
          <p:cNvSpPr>
            <a:spLocks noGrp="1"/>
          </p:cNvSpPr>
          <p:nvPr>
            <p:ph type="sldNum" sz="quarter" idx="12"/>
          </p:nvPr>
        </p:nvSpPr>
        <p:spPr/>
        <p:txBody>
          <a:bodyPr/>
          <a:lstStyle/>
          <a:p>
            <a:fld id="{BED93DF4-F9B9-B147-A104-399FCC2996C9}" type="slidenum">
              <a:rPr lang="en-US" smtClean="0"/>
              <a:t>5</a:t>
            </a:fld>
            <a:endParaRPr lang="en-US"/>
          </a:p>
        </p:txBody>
      </p:sp>
    </p:spTree>
    <p:extLst>
      <p:ext uri="{BB962C8B-B14F-4D97-AF65-F5344CB8AC3E}">
        <p14:creationId xmlns:p14="http://schemas.microsoft.com/office/powerpoint/2010/main" val="1598765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75F3A19-E700-C28B-8668-BAA6BED9D734}"/>
              </a:ext>
            </a:extLst>
          </p:cNvPr>
          <p:cNvSpPr txBox="1"/>
          <p:nvPr/>
        </p:nvSpPr>
        <p:spPr>
          <a:xfrm>
            <a:off x="340532" y="2707231"/>
            <a:ext cx="6915291" cy="3970318"/>
          </a:xfrm>
          <a:prstGeom prst="rect">
            <a:avLst/>
          </a:prstGeom>
          <a:solidFill>
            <a:schemeClr val="accent4">
              <a:lumMod val="20000"/>
              <a:lumOff val="80000"/>
            </a:schemeClr>
          </a:solidFill>
          <a:ln>
            <a:solidFill>
              <a:schemeClr val="tx1"/>
            </a:solidFill>
            <a:prstDash val="dash"/>
          </a:ln>
        </p:spPr>
        <p:txBody>
          <a:bodyPr wrap="square" rtlCol="0">
            <a:spAutoFit/>
          </a:bodyPr>
          <a:lstStyle/>
          <a:p>
            <a:r>
              <a:rPr lang="en-US" dirty="0"/>
              <a:t>In </a:t>
            </a:r>
            <a:r>
              <a:rPr lang="en-US" dirty="0" err="1"/>
              <a:t>Matlab</a:t>
            </a:r>
            <a:r>
              <a:rPr lang="en-US" dirty="0"/>
              <a: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Title 1">
            <a:extLst>
              <a:ext uri="{FF2B5EF4-FFF2-40B4-BE49-F238E27FC236}">
                <a16:creationId xmlns:a16="http://schemas.microsoft.com/office/drawing/2014/main" id="{2C9299F9-AC06-5637-2F76-3C230064932F}"/>
              </a:ext>
            </a:extLst>
          </p:cNvPr>
          <p:cNvSpPr>
            <a:spLocks noGrp="1"/>
          </p:cNvSpPr>
          <p:nvPr>
            <p:ph type="title"/>
          </p:nvPr>
        </p:nvSpPr>
        <p:spPr>
          <a:xfrm>
            <a:off x="0" y="-2927"/>
            <a:ext cx="12192000" cy="963047"/>
          </a:xfrm>
          <a:solidFill>
            <a:schemeClr val="tx1"/>
          </a:solidFill>
          <a:ln>
            <a:solidFill>
              <a:schemeClr val="tx1"/>
            </a:solidFill>
          </a:ln>
        </p:spPr>
        <p:txBody>
          <a:bodyPr>
            <a:normAutofit/>
          </a:bodyPr>
          <a:lstStyle/>
          <a:p>
            <a:pPr>
              <a:lnSpc>
                <a:spcPct val="100000"/>
              </a:lnSpc>
            </a:pPr>
            <a:r>
              <a:rPr lang="en-PH" sz="2200" b="1" dirty="0">
                <a:solidFill>
                  <a:srgbClr val="FFC000"/>
                </a:solidFill>
                <a:latin typeface="Arial" panose="020B0604020202020204" pitchFamily="34" charset="0"/>
                <a:cs typeface="Arial" panose="020B0604020202020204" pitchFamily="34" charset="0"/>
              </a:rPr>
              <a:t>STEP 3: </a:t>
            </a:r>
            <a:r>
              <a:rPr lang="en-US" sz="2200" b="1" dirty="0">
                <a:solidFill>
                  <a:schemeClr val="bg1"/>
                </a:solidFill>
                <a:latin typeface="Arial" panose="020B0604020202020204" pitchFamily="34" charset="0"/>
                <a:cs typeface="Arial" panose="020B0604020202020204" pitchFamily="34" charset="0"/>
              </a:rPr>
              <a:t>Compute transformation matrix </a:t>
            </a:r>
            <a:r>
              <a:rPr lang="en-US" sz="2200" b="1" i="1" dirty="0">
                <a:solidFill>
                  <a:schemeClr val="bg1"/>
                </a:solidFill>
                <a:latin typeface="Arial" panose="020B0604020202020204" pitchFamily="34" charset="0"/>
                <a:cs typeface="Arial" panose="020B0604020202020204" pitchFamily="34" charset="0"/>
              </a:rPr>
              <a:t>T</a:t>
            </a:r>
            <a:br>
              <a:rPr lang="en-US" sz="2000" dirty="0">
                <a:solidFill>
                  <a:schemeClr val="bg1"/>
                </a:solidFill>
                <a:latin typeface="Arial" panose="020B0604020202020204" pitchFamily="34" charset="0"/>
                <a:cs typeface="Arial" panose="020B0604020202020204" pitchFamily="34" charset="0"/>
              </a:rPr>
            </a:br>
            <a:r>
              <a:rPr lang="en-US" sz="1600" dirty="0">
                <a:solidFill>
                  <a:schemeClr val="bg2"/>
                </a:solidFill>
                <a:latin typeface="Arial" panose="020B0604020202020204" pitchFamily="34" charset="0"/>
                <a:cs typeface="Arial" panose="020B0604020202020204" pitchFamily="34" charset="0"/>
              </a:rPr>
              <a:t>To do this, we need to take the matrix multiplication of camera sensitivity S(</a:t>
            </a:r>
            <a:r>
              <a:rPr lang="en-US" sz="1600" dirty="0" err="1">
                <a:solidFill>
                  <a:schemeClr val="bg2"/>
                </a:solidFill>
                <a:latin typeface="Arial" panose="020B0604020202020204" pitchFamily="34" charset="0"/>
                <a:cs typeface="Arial" panose="020B0604020202020204" pitchFamily="34" charset="0"/>
              </a:rPr>
              <a:t>λ</a:t>
            </a:r>
            <a:r>
              <a:rPr lang="en-US" sz="1600" dirty="0">
                <a:solidFill>
                  <a:schemeClr val="bg2"/>
                </a:solidFill>
                <a:latin typeface="Arial" panose="020B0604020202020204" pitchFamily="34" charset="0"/>
                <a:cs typeface="Arial" panose="020B0604020202020204" pitchFamily="34" charset="0"/>
              </a:rPr>
              <a:t>) and eigenspectral e(</a:t>
            </a:r>
            <a:r>
              <a:rPr lang="en-US" sz="1600" dirty="0" err="1">
                <a:solidFill>
                  <a:schemeClr val="bg2"/>
                </a:solidFill>
                <a:latin typeface="Arial" panose="020B0604020202020204" pitchFamily="34" charset="0"/>
                <a:cs typeface="Arial" panose="020B0604020202020204" pitchFamily="34" charset="0"/>
              </a:rPr>
              <a:t>λ</a:t>
            </a:r>
            <a:r>
              <a:rPr lang="en-US" sz="1600" dirty="0">
                <a:solidFill>
                  <a:schemeClr val="bg2"/>
                </a:solidFill>
                <a:latin typeface="Arial" panose="020B0604020202020204" pitchFamily="34" charset="0"/>
                <a:cs typeface="Arial" panose="020B0604020202020204" pitchFamily="34" charset="0"/>
              </a:rPr>
              <a:t>). See equation 5. Note that it should be T = S(</a:t>
            </a:r>
            <a:r>
              <a:rPr lang="en-US" sz="1600" dirty="0" err="1">
                <a:solidFill>
                  <a:schemeClr val="bg2"/>
                </a:solidFill>
                <a:latin typeface="Arial" panose="020B0604020202020204" pitchFamily="34" charset="0"/>
                <a:cs typeface="Arial" panose="020B0604020202020204" pitchFamily="34" charset="0"/>
              </a:rPr>
              <a:t>λ</a:t>
            </a:r>
            <a:r>
              <a:rPr lang="en-US" sz="1600" dirty="0">
                <a:solidFill>
                  <a:schemeClr val="bg2"/>
                </a:solidFill>
                <a:latin typeface="Arial" panose="020B0604020202020204" pitchFamily="34" charset="0"/>
                <a:cs typeface="Arial" panose="020B0604020202020204" pitchFamily="34" charset="0"/>
              </a:rPr>
              <a:t>)⨯e(</a:t>
            </a:r>
            <a:r>
              <a:rPr lang="en-US" sz="1600" dirty="0" err="1">
                <a:solidFill>
                  <a:schemeClr val="bg2"/>
                </a:solidFill>
                <a:latin typeface="Arial" panose="020B0604020202020204" pitchFamily="34" charset="0"/>
                <a:cs typeface="Arial" panose="020B0604020202020204" pitchFamily="34" charset="0"/>
              </a:rPr>
              <a:t>λ</a:t>
            </a:r>
            <a:r>
              <a:rPr lang="en-US" sz="1600" dirty="0">
                <a:solidFill>
                  <a:schemeClr val="bg2"/>
                </a:solidFill>
                <a:latin typeface="Arial" panose="020B0604020202020204" pitchFamily="34" charset="0"/>
                <a:cs typeface="Arial" panose="020B0604020202020204" pitchFamily="34" charset="0"/>
              </a:rPr>
              <a:t>). </a:t>
            </a:r>
            <a:endParaRPr lang="en-PH" sz="1600" dirty="0">
              <a:solidFill>
                <a:schemeClr val="bg1"/>
              </a:solidFill>
              <a:effectLst/>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803AD98B-C8CD-D833-65BA-63F500120DC3}"/>
              </a:ext>
            </a:extLst>
          </p:cNvPr>
          <p:cNvPicPr>
            <a:picLocks noChangeAspect="1"/>
          </p:cNvPicPr>
          <p:nvPr/>
        </p:nvPicPr>
        <p:blipFill>
          <a:blip r:embed="rId2"/>
          <a:stretch>
            <a:fillRect/>
          </a:stretch>
        </p:blipFill>
        <p:spPr>
          <a:xfrm>
            <a:off x="1607552" y="1351285"/>
            <a:ext cx="4239795" cy="1198203"/>
          </a:xfrm>
          <a:prstGeom prst="rect">
            <a:avLst/>
          </a:prstGeom>
        </p:spPr>
      </p:pic>
      <p:sp>
        <p:nvSpPr>
          <p:cNvPr id="17" name="TextBox 16">
            <a:extLst>
              <a:ext uri="{FF2B5EF4-FFF2-40B4-BE49-F238E27FC236}">
                <a16:creationId xmlns:a16="http://schemas.microsoft.com/office/drawing/2014/main" id="{E790C5EB-48B4-80B7-113F-1B4AD7B4ECFB}"/>
              </a:ext>
            </a:extLst>
          </p:cNvPr>
          <p:cNvSpPr txBox="1"/>
          <p:nvPr/>
        </p:nvSpPr>
        <p:spPr>
          <a:xfrm>
            <a:off x="340532" y="1052760"/>
            <a:ext cx="5200650" cy="369332"/>
          </a:xfrm>
          <a:prstGeom prst="rect">
            <a:avLst/>
          </a:prstGeom>
          <a:noFill/>
        </p:spPr>
        <p:txBody>
          <a:bodyPr wrap="square" rtlCol="0">
            <a:spAutoFit/>
          </a:bodyPr>
          <a:lstStyle/>
          <a:p>
            <a:r>
              <a:rPr lang="en-US" dirty="0"/>
              <a:t>Equation 5: </a:t>
            </a:r>
          </a:p>
        </p:txBody>
      </p:sp>
      <p:sp>
        <p:nvSpPr>
          <p:cNvPr id="5" name="Rectangle 4">
            <a:extLst>
              <a:ext uri="{FF2B5EF4-FFF2-40B4-BE49-F238E27FC236}">
                <a16:creationId xmlns:a16="http://schemas.microsoft.com/office/drawing/2014/main" id="{75A440B2-A75F-9719-1289-B8749B30B718}"/>
              </a:ext>
            </a:extLst>
          </p:cNvPr>
          <p:cNvSpPr/>
          <p:nvPr/>
        </p:nvSpPr>
        <p:spPr>
          <a:xfrm>
            <a:off x="2430379" y="1351285"/>
            <a:ext cx="2839453" cy="11982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05F33A7-AA4C-A872-9935-6E0975568605}"/>
              </a:ext>
            </a:extLst>
          </p:cNvPr>
          <p:cNvSpPr txBox="1"/>
          <p:nvPr/>
        </p:nvSpPr>
        <p:spPr>
          <a:xfrm>
            <a:off x="2321381" y="1026285"/>
            <a:ext cx="3034390" cy="369332"/>
          </a:xfrm>
          <a:prstGeom prst="rect">
            <a:avLst/>
          </a:prstGeom>
          <a:noFill/>
        </p:spPr>
        <p:txBody>
          <a:bodyPr wrap="square" rtlCol="0">
            <a:spAutoFit/>
          </a:bodyPr>
          <a:lstStyle/>
          <a:p>
            <a:pPr algn="ctr"/>
            <a:r>
              <a:rPr lang="en-US" dirty="0">
                <a:solidFill>
                  <a:srgbClr val="FF0000"/>
                </a:solidFill>
                <a:latin typeface="Arial Narrow" panose="020B0604020202020204" pitchFamily="34" charset="0"/>
                <a:cs typeface="Arial Narrow" panose="020B0604020202020204" pitchFamily="34" charset="0"/>
              </a:rPr>
              <a:t>This is transformation matrix T</a:t>
            </a:r>
          </a:p>
        </p:txBody>
      </p:sp>
      <p:pic>
        <p:nvPicPr>
          <p:cNvPr id="6" name="Picture 5">
            <a:extLst>
              <a:ext uri="{FF2B5EF4-FFF2-40B4-BE49-F238E27FC236}">
                <a16:creationId xmlns:a16="http://schemas.microsoft.com/office/drawing/2014/main" id="{66451722-3F2D-AAE7-48D2-5571D4027615}"/>
              </a:ext>
            </a:extLst>
          </p:cNvPr>
          <p:cNvPicPr>
            <a:picLocks noChangeAspect="1"/>
          </p:cNvPicPr>
          <p:nvPr/>
        </p:nvPicPr>
        <p:blipFill>
          <a:blip r:embed="rId3"/>
          <a:stretch>
            <a:fillRect/>
          </a:stretch>
        </p:blipFill>
        <p:spPr>
          <a:xfrm>
            <a:off x="459285" y="3142728"/>
            <a:ext cx="6657303" cy="2046789"/>
          </a:xfrm>
          <a:prstGeom prst="rect">
            <a:avLst/>
          </a:prstGeom>
        </p:spPr>
      </p:pic>
      <p:sp>
        <p:nvSpPr>
          <p:cNvPr id="22" name="TextBox 21">
            <a:extLst>
              <a:ext uri="{FF2B5EF4-FFF2-40B4-BE49-F238E27FC236}">
                <a16:creationId xmlns:a16="http://schemas.microsoft.com/office/drawing/2014/main" id="{4CF8FF53-148F-5852-52CA-B19C17BE423A}"/>
              </a:ext>
            </a:extLst>
          </p:cNvPr>
          <p:cNvSpPr txBox="1"/>
          <p:nvPr/>
        </p:nvSpPr>
        <p:spPr>
          <a:xfrm>
            <a:off x="1221435" y="5378053"/>
            <a:ext cx="3813702" cy="307777"/>
          </a:xfrm>
          <a:prstGeom prst="rect">
            <a:avLst/>
          </a:prstGeom>
          <a:noFill/>
        </p:spPr>
        <p:txBody>
          <a:bodyPr wrap="square" rtlCol="0">
            <a:spAutoFit/>
          </a:bodyPr>
          <a:lstStyle/>
          <a:p>
            <a:r>
              <a:rPr lang="en-US" sz="1400" dirty="0">
                <a:latin typeface="Arial Narrow" panose="020B0604020202020204" pitchFamily="34" charset="0"/>
                <a:cs typeface="Arial Narrow" panose="020B0604020202020204" pitchFamily="34" charset="0"/>
              </a:rPr>
              <a:t>We still need to interpolate the camera sensitivity data</a:t>
            </a:r>
          </a:p>
        </p:txBody>
      </p:sp>
      <p:sp>
        <p:nvSpPr>
          <p:cNvPr id="28" name="TextBox 27">
            <a:extLst>
              <a:ext uri="{FF2B5EF4-FFF2-40B4-BE49-F238E27FC236}">
                <a16:creationId xmlns:a16="http://schemas.microsoft.com/office/drawing/2014/main" id="{B7209B72-756B-7313-8B8F-6D20E2CB2A04}"/>
              </a:ext>
            </a:extLst>
          </p:cNvPr>
          <p:cNvSpPr txBox="1"/>
          <p:nvPr/>
        </p:nvSpPr>
        <p:spPr>
          <a:xfrm>
            <a:off x="1221435" y="5874366"/>
            <a:ext cx="5895153" cy="738664"/>
          </a:xfrm>
          <a:prstGeom prst="rect">
            <a:avLst/>
          </a:prstGeom>
          <a:noFill/>
        </p:spPr>
        <p:txBody>
          <a:bodyPr wrap="square">
            <a:spAutoFit/>
          </a:bodyPr>
          <a:lstStyle/>
          <a:p>
            <a:r>
              <a:rPr lang="en-US" sz="1400" dirty="0">
                <a:latin typeface="Arial Narrow" panose="020B0604020202020204" pitchFamily="34" charset="0"/>
                <a:cs typeface="Arial Narrow" panose="020B0604020202020204" pitchFamily="34" charset="0"/>
              </a:rPr>
              <a:t>T = S(</a:t>
            </a:r>
            <a:r>
              <a:rPr lang="en-US" sz="1400" dirty="0" err="1">
                <a:latin typeface="Arial Narrow" panose="020B0604020202020204" pitchFamily="34" charset="0"/>
                <a:cs typeface="Arial Narrow" panose="020B0604020202020204" pitchFamily="34" charset="0"/>
              </a:rPr>
              <a:t>λ</a:t>
            </a:r>
            <a:r>
              <a:rPr lang="en-US" sz="1400" dirty="0">
                <a:latin typeface="Arial Narrow" panose="020B0604020202020204" pitchFamily="34" charset="0"/>
                <a:cs typeface="Arial Narrow" panose="020B0604020202020204" pitchFamily="34" charset="0"/>
              </a:rPr>
              <a:t>)⨯e(</a:t>
            </a:r>
            <a:r>
              <a:rPr lang="en-US" sz="1400" dirty="0" err="1">
                <a:latin typeface="Arial Narrow" panose="020B0604020202020204" pitchFamily="34" charset="0"/>
                <a:cs typeface="Arial Narrow" panose="020B0604020202020204" pitchFamily="34" charset="0"/>
              </a:rPr>
              <a:t>λ</a:t>
            </a:r>
            <a:r>
              <a:rPr lang="en-US" sz="1400" dirty="0">
                <a:latin typeface="Arial Narrow" panose="020B0604020202020204" pitchFamily="34" charset="0"/>
                <a:cs typeface="Arial Narrow" panose="020B0604020202020204" pitchFamily="34" charset="0"/>
              </a:rPr>
              <a:t>).  Note that we still need to transpose S(</a:t>
            </a:r>
            <a:r>
              <a:rPr lang="en-US" sz="1400" dirty="0" err="1">
                <a:latin typeface="Arial Narrow" panose="020B0604020202020204" pitchFamily="34" charset="0"/>
                <a:cs typeface="Arial Narrow" panose="020B0604020202020204" pitchFamily="34" charset="0"/>
              </a:rPr>
              <a:t>λ</a:t>
            </a:r>
            <a:r>
              <a:rPr lang="en-US" sz="1400" dirty="0">
                <a:latin typeface="Arial Narrow" panose="020B0604020202020204" pitchFamily="34" charset="0"/>
                <a:cs typeface="Arial Narrow" panose="020B0604020202020204" pitchFamily="34" charset="0"/>
              </a:rPr>
              <a:t>) due to its original orientation. See </a:t>
            </a:r>
            <a:r>
              <a:rPr lang="en-US" sz="1400" i="1" dirty="0">
                <a:latin typeface="Arial Narrow" panose="020B0604020202020204" pitchFamily="34" charset="0"/>
                <a:cs typeface="Arial Narrow" panose="020B0604020202020204" pitchFamily="34" charset="0"/>
              </a:rPr>
              <a:t>file sizes for sanity check. </a:t>
            </a:r>
            <a:r>
              <a:rPr lang="en-US" sz="1400" dirty="0">
                <a:latin typeface="Arial Narrow" panose="020B0604020202020204" pitchFamily="34" charset="0"/>
                <a:cs typeface="Arial Narrow" panose="020B0604020202020204" pitchFamily="34" charset="0"/>
              </a:rPr>
              <a:t>T will have a final size n ⨯ m where n is the number of channels and m is the number of eigenspectral/principal components</a:t>
            </a:r>
            <a:endParaRPr lang="en-US" sz="1400" i="1" dirty="0">
              <a:latin typeface="Arial Narrow" panose="020B0604020202020204" pitchFamily="34" charset="0"/>
              <a:cs typeface="Arial Narrow" panose="020B0604020202020204" pitchFamily="34" charset="0"/>
            </a:endParaRPr>
          </a:p>
        </p:txBody>
      </p:sp>
      <p:sp>
        <p:nvSpPr>
          <p:cNvPr id="29" name="TextBox 28">
            <a:extLst>
              <a:ext uri="{FF2B5EF4-FFF2-40B4-BE49-F238E27FC236}">
                <a16:creationId xmlns:a16="http://schemas.microsoft.com/office/drawing/2014/main" id="{ACC49EA2-719A-7B8C-67D7-1DCF5C65E2DC}"/>
              </a:ext>
            </a:extLst>
          </p:cNvPr>
          <p:cNvSpPr txBox="1"/>
          <p:nvPr/>
        </p:nvSpPr>
        <p:spPr>
          <a:xfrm>
            <a:off x="7248413" y="2715400"/>
            <a:ext cx="4603055" cy="2585323"/>
          </a:xfrm>
          <a:prstGeom prst="rect">
            <a:avLst/>
          </a:prstGeom>
          <a:solidFill>
            <a:schemeClr val="accent6">
              <a:lumMod val="20000"/>
              <a:lumOff val="80000"/>
            </a:schemeClr>
          </a:solidFill>
          <a:ln>
            <a:solidFill>
              <a:schemeClr val="tx1"/>
            </a:solidFill>
            <a:prstDash val="dash"/>
          </a:ln>
        </p:spPr>
        <p:txBody>
          <a:bodyPr wrap="square" rtlCol="0">
            <a:spAutoFit/>
          </a:bodyPr>
          <a:lstStyle/>
          <a:p>
            <a:r>
              <a:rPr lang="en-US" dirty="0"/>
              <a:t>File sizes for sanity check:</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30" name="Picture 29">
            <a:extLst>
              <a:ext uri="{FF2B5EF4-FFF2-40B4-BE49-F238E27FC236}">
                <a16:creationId xmlns:a16="http://schemas.microsoft.com/office/drawing/2014/main" id="{5574E6B0-2032-A10D-D0C1-2CC9F8649847}"/>
              </a:ext>
            </a:extLst>
          </p:cNvPr>
          <p:cNvPicPr>
            <a:picLocks noChangeAspect="1"/>
          </p:cNvPicPr>
          <p:nvPr/>
        </p:nvPicPr>
        <p:blipFill rotWithShape="1">
          <a:blip r:embed="rId4"/>
          <a:srcRect b="22322"/>
          <a:stretch/>
        </p:blipFill>
        <p:spPr>
          <a:xfrm>
            <a:off x="7387647" y="3142728"/>
            <a:ext cx="4345067" cy="1512399"/>
          </a:xfrm>
          <a:prstGeom prst="rect">
            <a:avLst/>
          </a:prstGeom>
        </p:spPr>
      </p:pic>
      <p:pic>
        <p:nvPicPr>
          <p:cNvPr id="31" name="Picture 30">
            <a:extLst>
              <a:ext uri="{FF2B5EF4-FFF2-40B4-BE49-F238E27FC236}">
                <a16:creationId xmlns:a16="http://schemas.microsoft.com/office/drawing/2014/main" id="{980CF2BD-8815-5236-0CEE-F3042CAC435F}"/>
              </a:ext>
            </a:extLst>
          </p:cNvPr>
          <p:cNvPicPr>
            <a:picLocks noChangeAspect="1"/>
          </p:cNvPicPr>
          <p:nvPr/>
        </p:nvPicPr>
        <p:blipFill rotWithShape="1">
          <a:blip r:embed="rId4"/>
          <a:srcRect t="89253" b="-1"/>
          <a:stretch/>
        </p:blipFill>
        <p:spPr>
          <a:xfrm>
            <a:off x="7387647" y="4655127"/>
            <a:ext cx="4345067" cy="209255"/>
          </a:xfrm>
          <a:prstGeom prst="rect">
            <a:avLst/>
          </a:prstGeom>
        </p:spPr>
      </p:pic>
      <p:cxnSp>
        <p:nvCxnSpPr>
          <p:cNvPr id="33" name="Elbow Connector 32">
            <a:extLst>
              <a:ext uri="{FF2B5EF4-FFF2-40B4-BE49-F238E27FC236}">
                <a16:creationId xmlns:a16="http://schemas.microsoft.com/office/drawing/2014/main" id="{034923D1-AD3E-55E3-AEC9-F8D382442C20}"/>
              </a:ext>
            </a:extLst>
          </p:cNvPr>
          <p:cNvCxnSpPr>
            <a:cxnSpLocks/>
            <a:endCxn id="22" idx="1"/>
          </p:cNvCxnSpPr>
          <p:nvPr/>
        </p:nvCxnSpPr>
        <p:spPr>
          <a:xfrm rot="5400000">
            <a:off x="763793" y="4924135"/>
            <a:ext cx="1065450" cy="150165"/>
          </a:xfrm>
          <a:prstGeom prst="bentConnector4">
            <a:avLst>
              <a:gd name="adj1" fmla="val -1036"/>
              <a:gd name="adj2" fmla="val 213198"/>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D535E2F7-68B1-9CBF-FE52-82EC8BD7BABD}"/>
              </a:ext>
            </a:extLst>
          </p:cNvPr>
          <p:cNvCxnSpPr>
            <a:cxnSpLocks/>
          </p:cNvCxnSpPr>
          <p:nvPr/>
        </p:nvCxnSpPr>
        <p:spPr>
          <a:xfrm rot="5400000">
            <a:off x="754623" y="5599821"/>
            <a:ext cx="1065450" cy="150165"/>
          </a:xfrm>
          <a:prstGeom prst="bentConnector4">
            <a:avLst>
              <a:gd name="adj1" fmla="val -1036"/>
              <a:gd name="adj2" fmla="val 416175"/>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F5E82F16-FDDC-1E6A-954F-56EC1B290452}"/>
              </a:ext>
            </a:extLst>
          </p:cNvPr>
          <p:cNvPicPr>
            <a:picLocks noChangeAspect="1"/>
          </p:cNvPicPr>
          <p:nvPr/>
        </p:nvPicPr>
        <p:blipFill>
          <a:blip r:embed="rId5"/>
          <a:stretch>
            <a:fillRect/>
          </a:stretch>
        </p:blipFill>
        <p:spPr>
          <a:xfrm>
            <a:off x="7387647" y="4864382"/>
            <a:ext cx="4345067" cy="215154"/>
          </a:xfrm>
          <a:prstGeom prst="rect">
            <a:avLst/>
          </a:prstGeom>
        </p:spPr>
      </p:pic>
      <p:sp>
        <p:nvSpPr>
          <p:cNvPr id="2" name="Slide Number Placeholder 1">
            <a:extLst>
              <a:ext uri="{FF2B5EF4-FFF2-40B4-BE49-F238E27FC236}">
                <a16:creationId xmlns:a16="http://schemas.microsoft.com/office/drawing/2014/main" id="{1F2377F0-D27A-AAA3-9410-F49ED9464709}"/>
              </a:ext>
            </a:extLst>
          </p:cNvPr>
          <p:cNvSpPr>
            <a:spLocks noGrp="1"/>
          </p:cNvSpPr>
          <p:nvPr>
            <p:ph type="sldNum" sz="quarter" idx="12"/>
          </p:nvPr>
        </p:nvSpPr>
        <p:spPr/>
        <p:txBody>
          <a:bodyPr/>
          <a:lstStyle/>
          <a:p>
            <a:fld id="{BED93DF4-F9B9-B147-A104-399FCC2996C9}" type="slidenum">
              <a:rPr lang="en-US" smtClean="0"/>
              <a:t>6</a:t>
            </a:fld>
            <a:endParaRPr lang="en-US"/>
          </a:p>
        </p:txBody>
      </p:sp>
    </p:spTree>
    <p:extLst>
      <p:ext uri="{BB962C8B-B14F-4D97-AF65-F5344CB8AC3E}">
        <p14:creationId xmlns:p14="http://schemas.microsoft.com/office/powerpoint/2010/main" val="2264161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75F3A19-E700-C28B-8668-BAA6BED9D734}"/>
              </a:ext>
            </a:extLst>
          </p:cNvPr>
          <p:cNvSpPr txBox="1"/>
          <p:nvPr/>
        </p:nvSpPr>
        <p:spPr>
          <a:xfrm>
            <a:off x="333122" y="3815227"/>
            <a:ext cx="7426580" cy="2862322"/>
          </a:xfrm>
          <a:prstGeom prst="rect">
            <a:avLst/>
          </a:prstGeom>
          <a:solidFill>
            <a:schemeClr val="accent4">
              <a:lumMod val="20000"/>
              <a:lumOff val="80000"/>
            </a:schemeClr>
          </a:solidFill>
          <a:ln>
            <a:solidFill>
              <a:schemeClr val="tx1"/>
            </a:solidFill>
            <a:prstDash val="dash"/>
          </a:ln>
        </p:spPr>
        <p:txBody>
          <a:bodyPr wrap="square" rtlCol="0">
            <a:spAutoFit/>
          </a:bodyPr>
          <a:lstStyle/>
          <a:p>
            <a:r>
              <a:rPr lang="en-US" dirty="0"/>
              <a:t>In </a:t>
            </a:r>
            <a:r>
              <a:rPr lang="en-US" dirty="0" err="1"/>
              <a:t>Matlab</a:t>
            </a:r>
            <a:r>
              <a:rPr lang="en-US" dirty="0"/>
              <a: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Title 1">
            <a:extLst>
              <a:ext uri="{FF2B5EF4-FFF2-40B4-BE49-F238E27FC236}">
                <a16:creationId xmlns:a16="http://schemas.microsoft.com/office/drawing/2014/main" id="{2C9299F9-AC06-5637-2F76-3C230064932F}"/>
              </a:ext>
            </a:extLst>
          </p:cNvPr>
          <p:cNvSpPr>
            <a:spLocks noGrp="1"/>
          </p:cNvSpPr>
          <p:nvPr>
            <p:ph type="title"/>
          </p:nvPr>
        </p:nvSpPr>
        <p:spPr>
          <a:xfrm>
            <a:off x="0" y="-2927"/>
            <a:ext cx="12192000" cy="963047"/>
          </a:xfrm>
          <a:solidFill>
            <a:schemeClr val="tx1"/>
          </a:solidFill>
          <a:ln>
            <a:solidFill>
              <a:schemeClr val="tx1"/>
            </a:solidFill>
          </a:ln>
        </p:spPr>
        <p:txBody>
          <a:bodyPr>
            <a:normAutofit/>
          </a:bodyPr>
          <a:lstStyle/>
          <a:p>
            <a:pPr>
              <a:lnSpc>
                <a:spcPct val="100000"/>
              </a:lnSpc>
            </a:pPr>
            <a:r>
              <a:rPr lang="en-PH" sz="2200" b="1" dirty="0">
                <a:solidFill>
                  <a:srgbClr val="FFC000"/>
                </a:solidFill>
                <a:latin typeface="Arial" panose="020B0604020202020204" pitchFamily="34" charset="0"/>
                <a:cs typeface="Arial" panose="020B0604020202020204" pitchFamily="34" charset="0"/>
              </a:rPr>
              <a:t>STEP 4: </a:t>
            </a:r>
            <a:r>
              <a:rPr lang="en-US" sz="2200" b="1" dirty="0">
                <a:solidFill>
                  <a:schemeClr val="bg1"/>
                </a:solidFill>
                <a:latin typeface="Arial" panose="020B0604020202020204" pitchFamily="34" charset="0"/>
                <a:cs typeface="Arial" panose="020B0604020202020204" pitchFamily="34" charset="0"/>
              </a:rPr>
              <a:t>Compute </a:t>
            </a:r>
            <a:r>
              <a:rPr lang="en-US" sz="2200" b="1" dirty="0" err="1">
                <a:solidFill>
                  <a:schemeClr val="bg1"/>
                </a:solidFill>
                <a:latin typeface="Arial" panose="020B0604020202020204" pitchFamily="34" charset="0"/>
                <a:cs typeface="Arial" panose="020B0604020202020204" pitchFamily="34" charset="0"/>
              </a:rPr>
              <a:t>eigenspectra</a:t>
            </a:r>
            <a:r>
              <a:rPr lang="en-US" sz="2200" b="1" dirty="0">
                <a:solidFill>
                  <a:schemeClr val="bg1"/>
                </a:solidFill>
                <a:latin typeface="Arial" panose="020B0604020202020204" pitchFamily="34" charset="0"/>
                <a:cs typeface="Arial" panose="020B0604020202020204" pitchFamily="34" charset="0"/>
              </a:rPr>
              <a:t> coefficients </a:t>
            </a:r>
            <a:r>
              <a:rPr lang="en-US" sz="2200" b="1" i="1" dirty="0">
                <a:solidFill>
                  <a:schemeClr val="bg1"/>
                </a:solidFill>
                <a:latin typeface="Arial" panose="020B0604020202020204" pitchFamily="34" charset="0"/>
                <a:cs typeface="Arial" panose="020B0604020202020204" pitchFamily="34" charset="0"/>
              </a:rPr>
              <a:t>a </a:t>
            </a:r>
            <a:r>
              <a:rPr lang="en-US" sz="2200" b="1" dirty="0">
                <a:solidFill>
                  <a:schemeClr val="bg1"/>
                </a:solidFill>
                <a:latin typeface="Arial" panose="020B0604020202020204" pitchFamily="34" charset="0"/>
                <a:cs typeface="Arial" panose="020B0604020202020204" pitchFamily="34" charset="0"/>
              </a:rPr>
              <a:t>from Macbeth chart</a:t>
            </a:r>
            <a:br>
              <a:rPr lang="en-US" sz="2000" dirty="0">
                <a:solidFill>
                  <a:schemeClr val="bg1"/>
                </a:solidFill>
                <a:latin typeface="Arial" panose="020B0604020202020204" pitchFamily="34" charset="0"/>
                <a:cs typeface="Arial" panose="020B0604020202020204" pitchFamily="34" charset="0"/>
              </a:rPr>
            </a:br>
            <a:r>
              <a:rPr lang="en-US" sz="1600" dirty="0">
                <a:solidFill>
                  <a:schemeClr val="bg2"/>
                </a:solidFill>
                <a:latin typeface="Arial" panose="020B0604020202020204" pitchFamily="34" charset="0"/>
                <a:cs typeface="Arial" panose="020B0604020202020204" pitchFamily="34" charset="0"/>
              </a:rPr>
              <a:t>To do this, we need to take the vector multiplication of camera sensitivity S(</a:t>
            </a:r>
            <a:r>
              <a:rPr lang="en-US" sz="1600" dirty="0" err="1">
                <a:solidFill>
                  <a:schemeClr val="bg2"/>
                </a:solidFill>
                <a:latin typeface="Arial" panose="020B0604020202020204" pitchFamily="34" charset="0"/>
                <a:cs typeface="Arial" panose="020B0604020202020204" pitchFamily="34" charset="0"/>
              </a:rPr>
              <a:t>λ</a:t>
            </a:r>
            <a:r>
              <a:rPr lang="en-US" sz="1600" dirty="0">
                <a:solidFill>
                  <a:schemeClr val="bg2"/>
                </a:solidFill>
                <a:latin typeface="Arial" panose="020B0604020202020204" pitchFamily="34" charset="0"/>
                <a:cs typeface="Arial" panose="020B0604020202020204" pitchFamily="34" charset="0"/>
              </a:rPr>
              <a:t>) and eigenspectral e(</a:t>
            </a:r>
            <a:r>
              <a:rPr lang="en-US" sz="1600" dirty="0" err="1">
                <a:solidFill>
                  <a:schemeClr val="bg2"/>
                </a:solidFill>
                <a:latin typeface="Arial" panose="020B0604020202020204" pitchFamily="34" charset="0"/>
                <a:cs typeface="Arial" panose="020B0604020202020204" pitchFamily="34" charset="0"/>
              </a:rPr>
              <a:t>λ</a:t>
            </a:r>
            <a:r>
              <a:rPr lang="en-US" sz="1600" dirty="0">
                <a:solidFill>
                  <a:schemeClr val="bg2"/>
                </a:solidFill>
                <a:latin typeface="Arial" panose="020B0604020202020204" pitchFamily="34" charset="0"/>
                <a:cs typeface="Arial" panose="020B0604020202020204" pitchFamily="34" charset="0"/>
              </a:rPr>
              <a:t>). See equation 5. Note that it should be T = S(</a:t>
            </a:r>
            <a:r>
              <a:rPr lang="en-US" sz="1600" dirty="0" err="1">
                <a:solidFill>
                  <a:schemeClr val="bg2"/>
                </a:solidFill>
                <a:latin typeface="Arial" panose="020B0604020202020204" pitchFamily="34" charset="0"/>
                <a:cs typeface="Arial" panose="020B0604020202020204" pitchFamily="34" charset="0"/>
              </a:rPr>
              <a:t>λ</a:t>
            </a:r>
            <a:r>
              <a:rPr lang="en-US" sz="1600" dirty="0">
                <a:solidFill>
                  <a:schemeClr val="bg2"/>
                </a:solidFill>
                <a:latin typeface="Arial" panose="020B0604020202020204" pitchFamily="34" charset="0"/>
                <a:cs typeface="Arial" panose="020B0604020202020204" pitchFamily="34" charset="0"/>
              </a:rPr>
              <a:t>)⨯e(</a:t>
            </a:r>
            <a:r>
              <a:rPr lang="en-US" sz="1600" dirty="0" err="1">
                <a:solidFill>
                  <a:schemeClr val="bg2"/>
                </a:solidFill>
                <a:latin typeface="Arial" panose="020B0604020202020204" pitchFamily="34" charset="0"/>
                <a:cs typeface="Arial" panose="020B0604020202020204" pitchFamily="34" charset="0"/>
              </a:rPr>
              <a:t>λ</a:t>
            </a:r>
            <a:r>
              <a:rPr lang="en-US" sz="1600" dirty="0">
                <a:solidFill>
                  <a:schemeClr val="bg2"/>
                </a:solidFill>
                <a:latin typeface="Arial" panose="020B0604020202020204" pitchFamily="34" charset="0"/>
                <a:cs typeface="Arial" panose="020B0604020202020204" pitchFamily="34" charset="0"/>
              </a:rPr>
              <a:t>). </a:t>
            </a:r>
            <a:endParaRPr lang="en-PH" sz="1600" dirty="0">
              <a:solidFill>
                <a:schemeClr val="bg1"/>
              </a:solidFill>
              <a:effectLst/>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803AD98B-C8CD-D833-65BA-63F500120DC3}"/>
              </a:ext>
            </a:extLst>
          </p:cNvPr>
          <p:cNvPicPr>
            <a:picLocks noChangeAspect="1"/>
          </p:cNvPicPr>
          <p:nvPr/>
        </p:nvPicPr>
        <p:blipFill>
          <a:blip r:embed="rId2"/>
          <a:stretch>
            <a:fillRect/>
          </a:stretch>
        </p:blipFill>
        <p:spPr>
          <a:xfrm>
            <a:off x="2388097" y="1347916"/>
            <a:ext cx="4239795" cy="1198203"/>
          </a:xfrm>
          <a:prstGeom prst="rect">
            <a:avLst/>
          </a:prstGeom>
        </p:spPr>
      </p:pic>
      <p:sp>
        <p:nvSpPr>
          <p:cNvPr id="17" name="TextBox 16">
            <a:extLst>
              <a:ext uri="{FF2B5EF4-FFF2-40B4-BE49-F238E27FC236}">
                <a16:creationId xmlns:a16="http://schemas.microsoft.com/office/drawing/2014/main" id="{E790C5EB-48B4-80B7-113F-1B4AD7B4ECFB}"/>
              </a:ext>
            </a:extLst>
          </p:cNvPr>
          <p:cNvSpPr txBox="1"/>
          <p:nvPr/>
        </p:nvSpPr>
        <p:spPr>
          <a:xfrm>
            <a:off x="340532" y="1052760"/>
            <a:ext cx="5200650" cy="369332"/>
          </a:xfrm>
          <a:prstGeom prst="rect">
            <a:avLst/>
          </a:prstGeom>
          <a:noFill/>
        </p:spPr>
        <p:txBody>
          <a:bodyPr wrap="square" rtlCol="0">
            <a:spAutoFit/>
          </a:bodyPr>
          <a:lstStyle/>
          <a:p>
            <a:r>
              <a:rPr lang="en-US" dirty="0"/>
              <a:t>Equation 5 can be rewritten as equation 6: </a:t>
            </a:r>
          </a:p>
        </p:txBody>
      </p:sp>
      <p:pic>
        <p:nvPicPr>
          <p:cNvPr id="7" name="Picture 6">
            <a:extLst>
              <a:ext uri="{FF2B5EF4-FFF2-40B4-BE49-F238E27FC236}">
                <a16:creationId xmlns:a16="http://schemas.microsoft.com/office/drawing/2014/main" id="{2C57B2E9-AE34-D2F0-75C0-80490D00EFB7}"/>
              </a:ext>
            </a:extLst>
          </p:cNvPr>
          <p:cNvPicPr>
            <a:picLocks noChangeAspect="1"/>
          </p:cNvPicPr>
          <p:nvPr/>
        </p:nvPicPr>
        <p:blipFill>
          <a:blip r:embed="rId3"/>
          <a:stretch>
            <a:fillRect/>
          </a:stretch>
        </p:blipFill>
        <p:spPr>
          <a:xfrm>
            <a:off x="7649987" y="1686681"/>
            <a:ext cx="1033368" cy="567339"/>
          </a:xfrm>
          <a:prstGeom prst="rect">
            <a:avLst/>
          </a:prstGeom>
        </p:spPr>
      </p:pic>
      <p:cxnSp>
        <p:nvCxnSpPr>
          <p:cNvPr id="12" name="Straight Arrow Connector 11">
            <a:extLst>
              <a:ext uri="{FF2B5EF4-FFF2-40B4-BE49-F238E27FC236}">
                <a16:creationId xmlns:a16="http://schemas.microsoft.com/office/drawing/2014/main" id="{74BE6936-F681-F9E1-82C4-D3116B8BBE47}"/>
              </a:ext>
            </a:extLst>
          </p:cNvPr>
          <p:cNvCxnSpPr>
            <a:cxnSpLocks/>
          </p:cNvCxnSpPr>
          <p:nvPr/>
        </p:nvCxnSpPr>
        <p:spPr>
          <a:xfrm>
            <a:off x="6800850" y="1941774"/>
            <a:ext cx="717313" cy="524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42A76E66-672E-38AC-F858-1B37EC2DECAE}"/>
              </a:ext>
            </a:extLst>
          </p:cNvPr>
          <p:cNvSpPr txBox="1"/>
          <p:nvPr/>
        </p:nvSpPr>
        <p:spPr>
          <a:xfrm>
            <a:off x="9029491" y="1757108"/>
            <a:ext cx="789257" cy="369332"/>
          </a:xfrm>
          <a:prstGeom prst="rect">
            <a:avLst/>
          </a:prstGeom>
          <a:noFill/>
        </p:spPr>
        <p:txBody>
          <a:bodyPr wrap="square" rtlCol="0">
            <a:spAutoFit/>
          </a:bodyPr>
          <a:lstStyle/>
          <a:p>
            <a:r>
              <a:rPr lang="en-US" dirty="0"/>
              <a:t>(6)</a:t>
            </a:r>
          </a:p>
        </p:txBody>
      </p:sp>
      <p:sp>
        <p:nvSpPr>
          <p:cNvPr id="25" name="TextBox 24">
            <a:extLst>
              <a:ext uri="{FF2B5EF4-FFF2-40B4-BE49-F238E27FC236}">
                <a16:creationId xmlns:a16="http://schemas.microsoft.com/office/drawing/2014/main" id="{28F3DCE2-5C4D-CB9D-102E-818FACBD071D}"/>
              </a:ext>
            </a:extLst>
          </p:cNvPr>
          <p:cNvSpPr txBox="1"/>
          <p:nvPr/>
        </p:nvSpPr>
        <p:spPr>
          <a:xfrm>
            <a:off x="333121" y="2548767"/>
            <a:ext cx="11282617" cy="646331"/>
          </a:xfrm>
          <a:prstGeom prst="rect">
            <a:avLst/>
          </a:prstGeom>
          <a:noFill/>
        </p:spPr>
        <p:txBody>
          <a:bodyPr wrap="square" rtlCol="0">
            <a:spAutoFit/>
          </a:bodyPr>
          <a:lstStyle/>
          <a:p>
            <a:r>
              <a:rPr lang="en-US" dirty="0"/>
              <a:t>Suppose we already have </a:t>
            </a:r>
            <a:r>
              <a:rPr lang="en-US" b="1" dirty="0"/>
              <a:t>q</a:t>
            </a:r>
            <a:r>
              <a:rPr lang="en-US" dirty="0"/>
              <a:t>, the RGB value of a color patch, and transformation matrix </a:t>
            </a:r>
            <a:r>
              <a:rPr lang="en-US" b="1" dirty="0"/>
              <a:t>T </a:t>
            </a:r>
            <a:r>
              <a:rPr lang="en-US" dirty="0"/>
              <a:t>that we previously obtained. We can estimate vector </a:t>
            </a:r>
            <a:r>
              <a:rPr lang="en-US" b="1" dirty="0"/>
              <a:t>a </a:t>
            </a:r>
            <a:r>
              <a:rPr lang="en-US" dirty="0"/>
              <a:t>using Wiener estimation given by equation 7:</a:t>
            </a:r>
            <a:endParaRPr lang="en-US" b="1" dirty="0"/>
          </a:p>
        </p:txBody>
      </p:sp>
      <p:pic>
        <p:nvPicPr>
          <p:cNvPr id="15" name="Picture 14">
            <a:extLst>
              <a:ext uri="{FF2B5EF4-FFF2-40B4-BE49-F238E27FC236}">
                <a16:creationId xmlns:a16="http://schemas.microsoft.com/office/drawing/2014/main" id="{6B93A305-26AC-7A21-8E11-47E6394053D2}"/>
              </a:ext>
            </a:extLst>
          </p:cNvPr>
          <p:cNvPicPr>
            <a:picLocks noChangeAspect="1"/>
          </p:cNvPicPr>
          <p:nvPr/>
        </p:nvPicPr>
        <p:blipFill>
          <a:blip r:embed="rId4"/>
          <a:stretch>
            <a:fillRect/>
          </a:stretch>
        </p:blipFill>
        <p:spPr>
          <a:xfrm>
            <a:off x="5301785" y="3193815"/>
            <a:ext cx="1979210" cy="616169"/>
          </a:xfrm>
          <a:prstGeom prst="rect">
            <a:avLst/>
          </a:prstGeom>
        </p:spPr>
      </p:pic>
      <p:sp>
        <p:nvSpPr>
          <p:cNvPr id="27" name="TextBox 26">
            <a:extLst>
              <a:ext uri="{FF2B5EF4-FFF2-40B4-BE49-F238E27FC236}">
                <a16:creationId xmlns:a16="http://schemas.microsoft.com/office/drawing/2014/main" id="{8218CE63-B7CD-B2F8-B8F5-7971661828BA}"/>
              </a:ext>
            </a:extLst>
          </p:cNvPr>
          <p:cNvSpPr txBox="1"/>
          <p:nvPr/>
        </p:nvSpPr>
        <p:spPr>
          <a:xfrm>
            <a:off x="7953358" y="3210882"/>
            <a:ext cx="789257" cy="369332"/>
          </a:xfrm>
          <a:prstGeom prst="rect">
            <a:avLst/>
          </a:prstGeom>
          <a:noFill/>
        </p:spPr>
        <p:txBody>
          <a:bodyPr wrap="square" rtlCol="0">
            <a:spAutoFit/>
          </a:bodyPr>
          <a:lstStyle/>
          <a:p>
            <a:r>
              <a:rPr lang="en-US" dirty="0"/>
              <a:t>(7)</a:t>
            </a:r>
          </a:p>
        </p:txBody>
      </p:sp>
      <p:sp>
        <p:nvSpPr>
          <p:cNvPr id="32" name="TextBox 31">
            <a:extLst>
              <a:ext uri="{FF2B5EF4-FFF2-40B4-BE49-F238E27FC236}">
                <a16:creationId xmlns:a16="http://schemas.microsoft.com/office/drawing/2014/main" id="{E24EF715-B96D-8C1D-06BC-2936D3171EFC}"/>
              </a:ext>
            </a:extLst>
          </p:cNvPr>
          <p:cNvSpPr txBox="1"/>
          <p:nvPr/>
        </p:nvSpPr>
        <p:spPr>
          <a:xfrm>
            <a:off x="6377403" y="4235688"/>
            <a:ext cx="1382298" cy="2246769"/>
          </a:xfrm>
          <a:prstGeom prst="rect">
            <a:avLst/>
          </a:prstGeom>
          <a:noFill/>
        </p:spPr>
        <p:txBody>
          <a:bodyPr wrap="square" rtlCol="0">
            <a:spAutoFit/>
          </a:bodyPr>
          <a:lstStyle/>
          <a:p>
            <a:pPr algn="just"/>
            <a:r>
              <a:rPr lang="en-US" sz="1400" dirty="0">
                <a:latin typeface="Arial Narrow" panose="020B0604020202020204" pitchFamily="34" charset="0"/>
                <a:cs typeface="Arial Narrow" panose="020B0604020202020204" pitchFamily="34" charset="0"/>
              </a:rPr>
              <a:t>This is the same code I used in Activity 2. I just removed the white balancing portion. We will check later the effect of this on the reconstructed color signal</a:t>
            </a:r>
          </a:p>
        </p:txBody>
      </p:sp>
      <p:pic>
        <p:nvPicPr>
          <p:cNvPr id="19" name="Picture 18">
            <a:extLst>
              <a:ext uri="{FF2B5EF4-FFF2-40B4-BE49-F238E27FC236}">
                <a16:creationId xmlns:a16="http://schemas.microsoft.com/office/drawing/2014/main" id="{CF4D88FF-A481-5996-1E76-E93B14627D85}"/>
              </a:ext>
            </a:extLst>
          </p:cNvPr>
          <p:cNvPicPr>
            <a:picLocks noChangeAspect="1"/>
          </p:cNvPicPr>
          <p:nvPr/>
        </p:nvPicPr>
        <p:blipFill>
          <a:blip r:embed="rId5"/>
          <a:stretch>
            <a:fillRect/>
          </a:stretch>
        </p:blipFill>
        <p:spPr>
          <a:xfrm>
            <a:off x="467975" y="4235688"/>
            <a:ext cx="5791200" cy="2306358"/>
          </a:xfrm>
          <a:prstGeom prst="rect">
            <a:avLst/>
          </a:prstGeom>
        </p:spPr>
      </p:pic>
      <p:sp>
        <p:nvSpPr>
          <p:cNvPr id="34" name="TextBox 33">
            <a:extLst>
              <a:ext uri="{FF2B5EF4-FFF2-40B4-BE49-F238E27FC236}">
                <a16:creationId xmlns:a16="http://schemas.microsoft.com/office/drawing/2014/main" id="{84D01AE4-65BF-17CB-45E6-AA90D38D4735}"/>
              </a:ext>
            </a:extLst>
          </p:cNvPr>
          <p:cNvSpPr txBox="1"/>
          <p:nvPr/>
        </p:nvSpPr>
        <p:spPr>
          <a:xfrm>
            <a:off x="7760421" y="3805607"/>
            <a:ext cx="4098458" cy="2862322"/>
          </a:xfrm>
          <a:prstGeom prst="rect">
            <a:avLst/>
          </a:prstGeom>
          <a:solidFill>
            <a:schemeClr val="accent6">
              <a:lumMod val="20000"/>
              <a:lumOff val="80000"/>
            </a:schemeClr>
          </a:solidFill>
          <a:ln>
            <a:solidFill>
              <a:schemeClr val="tx1"/>
            </a:solidFill>
            <a:prstDash val="dash"/>
          </a:ln>
        </p:spPr>
        <p:txBody>
          <a:bodyPr wrap="square" rtlCol="0">
            <a:spAutoFit/>
          </a:bodyPr>
          <a:lstStyle/>
          <a:p>
            <a:r>
              <a:rPr lang="en-US" dirty="0"/>
              <a:t>File sizes for sanity check:</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21" name="Picture 20">
            <a:extLst>
              <a:ext uri="{FF2B5EF4-FFF2-40B4-BE49-F238E27FC236}">
                <a16:creationId xmlns:a16="http://schemas.microsoft.com/office/drawing/2014/main" id="{0574CFDD-F553-567A-7A26-F74E46D7751B}"/>
              </a:ext>
            </a:extLst>
          </p:cNvPr>
          <p:cNvPicPr>
            <a:picLocks noChangeAspect="1"/>
          </p:cNvPicPr>
          <p:nvPr/>
        </p:nvPicPr>
        <p:blipFill rotWithShape="1">
          <a:blip r:embed="rId6"/>
          <a:srcRect t="-8705" r="31826"/>
          <a:stretch/>
        </p:blipFill>
        <p:spPr>
          <a:xfrm>
            <a:off x="8052156" y="4318115"/>
            <a:ext cx="3533183" cy="849546"/>
          </a:xfrm>
          <a:prstGeom prst="rect">
            <a:avLst/>
          </a:prstGeom>
        </p:spPr>
      </p:pic>
      <p:sp>
        <p:nvSpPr>
          <p:cNvPr id="35" name="TextBox 34">
            <a:extLst>
              <a:ext uri="{FF2B5EF4-FFF2-40B4-BE49-F238E27FC236}">
                <a16:creationId xmlns:a16="http://schemas.microsoft.com/office/drawing/2014/main" id="{DBA4B9EC-5201-FCA7-99C6-F2F9E5EAB3A6}"/>
              </a:ext>
            </a:extLst>
          </p:cNvPr>
          <p:cNvSpPr txBox="1"/>
          <p:nvPr/>
        </p:nvSpPr>
        <p:spPr>
          <a:xfrm>
            <a:off x="7953357" y="5359072"/>
            <a:ext cx="3631981" cy="738664"/>
          </a:xfrm>
          <a:prstGeom prst="rect">
            <a:avLst/>
          </a:prstGeom>
          <a:noFill/>
        </p:spPr>
        <p:txBody>
          <a:bodyPr wrap="square" rtlCol="0">
            <a:spAutoFit/>
          </a:bodyPr>
          <a:lstStyle/>
          <a:p>
            <a:pPr algn="just"/>
            <a:r>
              <a:rPr lang="en-US" sz="1400" dirty="0">
                <a:latin typeface="Arial Narrow" panose="020B0604020202020204" pitchFamily="34" charset="0"/>
                <a:cs typeface="Arial Narrow" panose="020B0604020202020204" pitchFamily="34" charset="0"/>
              </a:rPr>
              <a:t>I stored </a:t>
            </a:r>
            <a:r>
              <a:rPr lang="en-US" sz="1400" b="1" dirty="0">
                <a:latin typeface="Arial Narrow" panose="020B0604020202020204" pitchFamily="34" charset="0"/>
                <a:cs typeface="Arial Narrow" panose="020B0604020202020204" pitchFamily="34" charset="0"/>
              </a:rPr>
              <a:t>q </a:t>
            </a:r>
            <a:r>
              <a:rPr lang="en-US" sz="1400" dirty="0">
                <a:latin typeface="Arial Narrow" panose="020B0604020202020204" pitchFamily="34" charset="0"/>
                <a:cs typeface="Arial Narrow" panose="020B0604020202020204" pitchFamily="34" charset="0"/>
              </a:rPr>
              <a:t>in three different channels. Values of q here ranges from [0,255]. If we added the white balance equation, this ranges from [0,1].</a:t>
            </a:r>
            <a:endParaRPr lang="en-US" sz="1400" b="1" dirty="0">
              <a:latin typeface="Arial Narrow" panose="020B0604020202020204" pitchFamily="34" charset="0"/>
              <a:cs typeface="Arial Narrow" panose="020B0604020202020204" pitchFamily="34" charset="0"/>
            </a:endParaRPr>
          </a:p>
        </p:txBody>
      </p:sp>
      <p:sp>
        <p:nvSpPr>
          <p:cNvPr id="2" name="Slide Number Placeholder 1">
            <a:extLst>
              <a:ext uri="{FF2B5EF4-FFF2-40B4-BE49-F238E27FC236}">
                <a16:creationId xmlns:a16="http://schemas.microsoft.com/office/drawing/2014/main" id="{71E4C9F8-FF33-98FD-F5FD-6E9EE41ADF09}"/>
              </a:ext>
            </a:extLst>
          </p:cNvPr>
          <p:cNvSpPr>
            <a:spLocks noGrp="1"/>
          </p:cNvSpPr>
          <p:nvPr>
            <p:ph type="sldNum" sz="quarter" idx="12"/>
          </p:nvPr>
        </p:nvSpPr>
        <p:spPr/>
        <p:txBody>
          <a:bodyPr/>
          <a:lstStyle/>
          <a:p>
            <a:fld id="{BED93DF4-F9B9-B147-A104-399FCC2996C9}" type="slidenum">
              <a:rPr lang="en-US" smtClean="0"/>
              <a:t>7</a:t>
            </a:fld>
            <a:endParaRPr lang="en-US"/>
          </a:p>
        </p:txBody>
      </p:sp>
    </p:spTree>
    <p:extLst>
      <p:ext uri="{BB962C8B-B14F-4D97-AF65-F5344CB8AC3E}">
        <p14:creationId xmlns:p14="http://schemas.microsoft.com/office/powerpoint/2010/main" val="2065937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75F3A19-E700-C28B-8668-BAA6BED9D734}"/>
              </a:ext>
            </a:extLst>
          </p:cNvPr>
          <p:cNvSpPr txBox="1"/>
          <p:nvPr/>
        </p:nvSpPr>
        <p:spPr>
          <a:xfrm>
            <a:off x="333122" y="3974251"/>
            <a:ext cx="6156578" cy="2308324"/>
          </a:xfrm>
          <a:prstGeom prst="rect">
            <a:avLst/>
          </a:prstGeom>
          <a:solidFill>
            <a:schemeClr val="accent4">
              <a:lumMod val="20000"/>
              <a:lumOff val="80000"/>
            </a:schemeClr>
          </a:solidFill>
          <a:ln>
            <a:solidFill>
              <a:schemeClr val="tx1"/>
            </a:solidFill>
            <a:prstDash val="dash"/>
          </a:ln>
        </p:spPr>
        <p:txBody>
          <a:bodyPr wrap="square" rtlCol="0">
            <a:spAutoFit/>
          </a:bodyPr>
          <a:lstStyle/>
          <a:p>
            <a:r>
              <a:rPr lang="en-US" dirty="0"/>
              <a:t>In </a:t>
            </a:r>
            <a:r>
              <a:rPr lang="en-US" dirty="0" err="1"/>
              <a:t>Matlab</a:t>
            </a:r>
            <a:r>
              <a:rPr lang="en-US" dirty="0"/>
              <a:t>:</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Title 1">
            <a:extLst>
              <a:ext uri="{FF2B5EF4-FFF2-40B4-BE49-F238E27FC236}">
                <a16:creationId xmlns:a16="http://schemas.microsoft.com/office/drawing/2014/main" id="{2C9299F9-AC06-5637-2F76-3C230064932F}"/>
              </a:ext>
            </a:extLst>
          </p:cNvPr>
          <p:cNvSpPr>
            <a:spLocks noGrp="1"/>
          </p:cNvSpPr>
          <p:nvPr>
            <p:ph type="title"/>
          </p:nvPr>
        </p:nvSpPr>
        <p:spPr>
          <a:xfrm>
            <a:off x="0" y="-2927"/>
            <a:ext cx="12192000" cy="963047"/>
          </a:xfrm>
          <a:solidFill>
            <a:schemeClr val="tx1"/>
          </a:solidFill>
          <a:ln>
            <a:solidFill>
              <a:schemeClr val="tx1"/>
            </a:solidFill>
          </a:ln>
        </p:spPr>
        <p:txBody>
          <a:bodyPr>
            <a:normAutofit/>
          </a:bodyPr>
          <a:lstStyle/>
          <a:p>
            <a:pPr>
              <a:lnSpc>
                <a:spcPct val="100000"/>
              </a:lnSpc>
            </a:pPr>
            <a:r>
              <a:rPr lang="en-PH" sz="2200" b="1" dirty="0">
                <a:solidFill>
                  <a:srgbClr val="FFC000"/>
                </a:solidFill>
                <a:latin typeface="Arial" panose="020B0604020202020204" pitchFamily="34" charset="0"/>
                <a:cs typeface="Arial" panose="020B0604020202020204" pitchFamily="34" charset="0"/>
              </a:rPr>
              <a:t>STEP 4: </a:t>
            </a:r>
            <a:r>
              <a:rPr lang="en-US" sz="2200" b="1" dirty="0">
                <a:solidFill>
                  <a:schemeClr val="bg1"/>
                </a:solidFill>
                <a:latin typeface="Arial" panose="020B0604020202020204" pitchFamily="34" charset="0"/>
                <a:cs typeface="Arial" panose="020B0604020202020204" pitchFamily="34" charset="0"/>
              </a:rPr>
              <a:t>Compute </a:t>
            </a:r>
            <a:r>
              <a:rPr lang="en-US" sz="2200" b="1" dirty="0" err="1">
                <a:solidFill>
                  <a:schemeClr val="bg1"/>
                </a:solidFill>
                <a:latin typeface="Arial" panose="020B0604020202020204" pitchFamily="34" charset="0"/>
                <a:cs typeface="Arial" panose="020B0604020202020204" pitchFamily="34" charset="0"/>
              </a:rPr>
              <a:t>eigenspectra</a:t>
            </a:r>
            <a:r>
              <a:rPr lang="en-US" sz="2200" b="1" dirty="0">
                <a:solidFill>
                  <a:schemeClr val="bg1"/>
                </a:solidFill>
                <a:latin typeface="Arial" panose="020B0604020202020204" pitchFamily="34" charset="0"/>
                <a:cs typeface="Arial" panose="020B0604020202020204" pitchFamily="34" charset="0"/>
              </a:rPr>
              <a:t> coefficients </a:t>
            </a:r>
            <a:r>
              <a:rPr lang="en-US" sz="2200" b="1" i="1" dirty="0">
                <a:solidFill>
                  <a:schemeClr val="bg1"/>
                </a:solidFill>
                <a:latin typeface="Arial" panose="020B0604020202020204" pitchFamily="34" charset="0"/>
                <a:cs typeface="Arial" panose="020B0604020202020204" pitchFamily="34" charset="0"/>
              </a:rPr>
              <a:t>a </a:t>
            </a:r>
            <a:r>
              <a:rPr lang="en-US" sz="2200" b="1" dirty="0">
                <a:solidFill>
                  <a:schemeClr val="bg1"/>
                </a:solidFill>
                <a:latin typeface="Arial" panose="020B0604020202020204" pitchFamily="34" charset="0"/>
                <a:cs typeface="Arial" panose="020B0604020202020204" pitchFamily="34" charset="0"/>
              </a:rPr>
              <a:t>from Macbeth chart</a:t>
            </a:r>
            <a:br>
              <a:rPr lang="en-US" sz="2000" dirty="0">
                <a:solidFill>
                  <a:schemeClr val="bg1"/>
                </a:solidFill>
                <a:latin typeface="Arial" panose="020B0604020202020204" pitchFamily="34" charset="0"/>
                <a:cs typeface="Arial" panose="020B0604020202020204" pitchFamily="34" charset="0"/>
              </a:rPr>
            </a:br>
            <a:r>
              <a:rPr lang="en-US" sz="1600" dirty="0">
                <a:solidFill>
                  <a:schemeClr val="bg2"/>
                </a:solidFill>
                <a:latin typeface="Arial" panose="020B0604020202020204" pitchFamily="34" charset="0"/>
                <a:cs typeface="Arial" panose="020B0604020202020204" pitchFamily="34" charset="0"/>
              </a:rPr>
              <a:t>To do this, we need to take the vector multiplication of camera sensitivity S(</a:t>
            </a:r>
            <a:r>
              <a:rPr lang="en-US" sz="1600" dirty="0" err="1">
                <a:solidFill>
                  <a:schemeClr val="bg2"/>
                </a:solidFill>
                <a:latin typeface="Arial" panose="020B0604020202020204" pitchFamily="34" charset="0"/>
                <a:cs typeface="Arial" panose="020B0604020202020204" pitchFamily="34" charset="0"/>
              </a:rPr>
              <a:t>λ</a:t>
            </a:r>
            <a:r>
              <a:rPr lang="en-US" sz="1600" dirty="0">
                <a:solidFill>
                  <a:schemeClr val="bg2"/>
                </a:solidFill>
                <a:latin typeface="Arial" panose="020B0604020202020204" pitchFamily="34" charset="0"/>
                <a:cs typeface="Arial" panose="020B0604020202020204" pitchFamily="34" charset="0"/>
              </a:rPr>
              <a:t>) and eigenspectral e(</a:t>
            </a:r>
            <a:r>
              <a:rPr lang="en-US" sz="1600" dirty="0" err="1">
                <a:solidFill>
                  <a:schemeClr val="bg2"/>
                </a:solidFill>
                <a:latin typeface="Arial" panose="020B0604020202020204" pitchFamily="34" charset="0"/>
                <a:cs typeface="Arial" panose="020B0604020202020204" pitchFamily="34" charset="0"/>
              </a:rPr>
              <a:t>λ</a:t>
            </a:r>
            <a:r>
              <a:rPr lang="en-US" sz="1600" dirty="0">
                <a:solidFill>
                  <a:schemeClr val="bg2"/>
                </a:solidFill>
                <a:latin typeface="Arial" panose="020B0604020202020204" pitchFamily="34" charset="0"/>
                <a:cs typeface="Arial" panose="020B0604020202020204" pitchFamily="34" charset="0"/>
              </a:rPr>
              <a:t>). See equation 5. Note that it should be T = S(</a:t>
            </a:r>
            <a:r>
              <a:rPr lang="en-US" sz="1600" dirty="0" err="1">
                <a:solidFill>
                  <a:schemeClr val="bg2"/>
                </a:solidFill>
                <a:latin typeface="Arial" panose="020B0604020202020204" pitchFamily="34" charset="0"/>
                <a:cs typeface="Arial" panose="020B0604020202020204" pitchFamily="34" charset="0"/>
              </a:rPr>
              <a:t>λ</a:t>
            </a:r>
            <a:r>
              <a:rPr lang="en-US" sz="1600" dirty="0">
                <a:solidFill>
                  <a:schemeClr val="bg2"/>
                </a:solidFill>
                <a:latin typeface="Arial" panose="020B0604020202020204" pitchFamily="34" charset="0"/>
                <a:cs typeface="Arial" panose="020B0604020202020204" pitchFamily="34" charset="0"/>
              </a:rPr>
              <a:t>)⨯e(</a:t>
            </a:r>
            <a:r>
              <a:rPr lang="en-US" sz="1600" dirty="0" err="1">
                <a:solidFill>
                  <a:schemeClr val="bg2"/>
                </a:solidFill>
                <a:latin typeface="Arial" panose="020B0604020202020204" pitchFamily="34" charset="0"/>
                <a:cs typeface="Arial" panose="020B0604020202020204" pitchFamily="34" charset="0"/>
              </a:rPr>
              <a:t>λ</a:t>
            </a:r>
            <a:r>
              <a:rPr lang="en-US" sz="1600" dirty="0">
                <a:solidFill>
                  <a:schemeClr val="bg2"/>
                </a:solidFill>
                <a:latin typeface="Arial" panose="020B0604020202020204" pitchFamily="34" charset="0"/>
                <a:cs typeface="Arial" panose="020B0604020202020204" pitchFamily="34" charset="0"/>
              </a:rPr>
              <a:t>). </a:t>
            </a:r>
            <a:endParaRPr lang="en-PH" sz="1600" dirty="0">
              <a:solidFill>
                <a:schemeClr val="bg1"/>
              </a:solidFill>
              <a:effectLst/>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803AD98B-C8CD-D833-65BA-63F500120DC3}"/>
              </a:ext>
            </a:extLst>
          </p:cNvPr>
          <p:cNvPicPr>
            <a:picLocks noChangeAspect="1"/>
          </p:cNvPicPr>
          <p:nvPr/>
        </p:nvPicPr>
        <p:blipFill>
          <a:blip r:embed="rId2"/>
          <a:stretch>
            <a:fillRect/>
          </a:stretch>
        </p:blipFill>
        <p:spPr>
          <a:xfrm>
            <a:off x="2388097" y="1347916"/>
            <a:ext cx="4239795" cy="1198203"/>
          </a:xfrm>
          <a:prstGeom prst="rect">
            <a:avLst/>
          </a:prstGeom>
        </p:spPr>
      </p:pic>
      <p:sp>
        <p:nvSpPr>
          <p:cNvPr id="17" name="TextBox 16">
            <a:extLst>
              <a:ext uri="{FF2B5EF4-FFF2-40B4-BE49-F238E27FC236}">
                <a16:creationId xmlns:a16="http://schemas.microsoft.com/office/drawing/2014/main" id="{E790C5EB-48B4-80B7-113F-1B4AD7B4ECFB}"/>
              </a:ext>
            </a:extLst>
          </p:cNvPr>
          <p:cNvSpPr txBox="1"/>
          <p:nvPr/>
        </p:nvSpPr>
        <p:spPr>
          <a:xfrm>
            <a:off x="340532" y="1052760"/>
            <a:ext cx="5200650" cy="369332"/>
          </a:xfrm>
          <a:prstGeom prst="rect">
            <a:avLst/>
          </a:prstGeom>
          <a:noFill/>
        </p:spPr>
        <p:txBody>
          <a:bodyPr wrap="square" rtlCol="0">
            <a:spAutoFit/>
          </a:bodyPr>
          <a:lstStyle/>
          <a:p>
            <a:r>
              <a:rPr lang="en-US" dirty="0"/>
              <a:t>Equation 5 can be rewritten as equation 6: </a:t>
            </a:r>
          </a:p>
        </p:txBody>
      </p:sp>
      <p:pic>
        <p:nvPicPr>
          <p:cNvPr id="7" name="Picture 6">
            <a:extLst>
              <a:ext uri="{FF2B5EF4-FFF2-40B4-BE49-F238E27FC236}">
                <a16:creationId xmlns:a16="http://schemas.microsoft.com/office/drawing/2014/main" id="{2C57B2E9-AE34-D2F0-75C0-80490D00EFB7}"/>
              </a:ext>
            </a:extLst>
          </p:cNvPr>
          <p:cNvPicPr>
            <a:picLocks noChangeAspect="1"/>
          </p:cNvPicPr>
          <p:nvPr/>
        </p:nvPicPr>
        <p:blipFill>
          <a:blip r:embed="rId3"/>
          <a:stretch>
            <a:fillRect/>
          </a:stretch>
        </p:blipFill>
        <p:spPr>
          <a:xfrm>
            <a:off x="7649987" y="1686681"/>
            <a:ext cx="1033368" cy="567339"/>
          </a:xfrm>
          <a:prstGeom prst="rect">
            <a:avLst/>
          </a:prstGeom>
        </p:spPr>
      </p:pic>
      <p:cxnSp>
        <p:nvCxnSpPr>
          <p:cNvPr id="12" name="Straight Arrow Connector 11">
            <a:extLst>
              <a:ext uri="{FF2B5EF4-FFF2-40B4-BE49-F238E27FC236}">
                <a16:creationId xmlns:a16="http://schemas.microsoft.com/office/drawing/2014/main" id="{74BE6936-F681-F9E1-82C4-D3116B8BBE47}"/>
              </a:ext>
            </a:extLst>
          </p:cNvPr>
          <p:cNvCxnSpPr>
            <a:cxnSpLocks/>
          </p:cNvCxnSpPr>
          <p:nvPr/>
        </p:nvCxnSpPr>
        <p:spPr>
          <a:xfrm>
            <a:off x="6800850" y="1941774"/>
            <a:ext cx="717313" cy="524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42A76E66-672E-38AC-F858-1B37EC2DECAE}"/>
              </a:ext>
            </a:extLst>
          </p:cNvPr>
          <p:cNvSpPr txBox="1"/>
          <p:nvPr/>
        </p:nvSpPr>
        <p:spPr>
          <a:xfrm>
            <a:off x="9029491" y="1757108"/>
            <a:ext cx="789257" cy="369332"/>
          </a:xfrm>
          <a:prstGeom prst="rect">
            <a:avLst/>
          </a:prstGeom>
          <a:noFill/>
        </p:spPr>
        <p:txBody>
          <a:bodyPr wrap="square" rtlCol="0">
            <a:spAutoFit/>
          </a:bodyPr>
          <a:lstStyle/>
          <a:p>
            <a:r>
              <a:rPr lang="en-US" dirty="0"/>
              <a:t>(6)</a:t>
            </a:r>
          </a:p>
        </p:txBody>
      </p:sp>
      <p:sp>
        <p:nvSpPr>
          <p:cNvPr id="25" name="TextBox 24">
            <a:extLst>
              <a:ext uri="{FF2B5EF4-FFF2-40B4-BE49-F238E27FC236}">
                <a16:creationId xmlns:a16="http://schemas.microsoft.com/office/drawing/2014/main" id="{28F3DCE2-5C4D-CB9D-102E-818FACBD071D}"/>
              </a:ext>
            </a:extLst>
          </p:cNvPr>
          <p:cNvSpPr txBox="1"/>
          <p:nvPr/>
        </p:nvSpPr>
        <p:spPr>
          <a:xfrm>
            <a:off x="333121" y="2548767"/>
            <a:ext cx="11282617" cy="646331"/>
          </a:xfrm>
          <a:prstGeom prst="rect">
            <a:avLst/>
          </a:prstGeom>
          <a:noFill/>
        </p:spPr>
        <p:txBody>
          <a:bodyPr wrap="square" rtlCol="0">
            <a:spAutoFit/>
          </a:bodyPr>
          <a:lstStyle/>
          <a:p>
            <a:r>
              <a:rPr lang="en-US" dirty="0"/>
              <a:t>Suppose we already have </a:t>
            </a:r>
            <a:r>
              <a:rPr lang="en-US" b="1" dirty="0"/>
              <a:t>q</a:t>
            </a:r>
            <a:r>
              <a:rPr lang="en-US" dirty="0"/>
              <a:t>, the RGB value of a color patch, and transformation matrix </a:t>
            </a:r>
            <a:r>
              <a:rPr lang="en-US" b="1" dirty="0"/>
              <a:t>T </a:t>
            </a:r>
            <a:r>
              <a:rPr lang="en-US" dirty="0"/>
              <a:t>that we previously obtained. We can estimate vector </a:t>
            </a:r>
            <a:r>
              <a:rPr lang="en-US" b="1" dirty="0"/>
              <a:t>a </a:t>
            </a:r>
            <a:r>
              <a:rPr lang="en-US" dirty="0"/>
              <a:t>using Wiener estimation given by equation 7:</a:t>
            </a:r>
            <a:endParaRPr lang="en-US" b="1" dirty="0"/>
          </a:p>
        </p:txBody>
      </p:sp>
      <p:pic>
        <p:nvPicPr>
          <p:cNvPr id="15" name="Picture 14">
            <a:extLst>
              <a:ext uri="{FF2B5EF4-FFF2-40B4-BE49-F238E27FC236}">
                <a16:creationId xmlns:a16="http://schemas.microsoft.com/office/drawing/2014/main" id="{6B93A305-26AC-7A21-8E11-47E6394053D2}"/>
              </a:ext>
            </a:extLst>
          </p:cNvPr>
          <p:cNvPicPr>
            <a:picLocks noChangeAspect="1"/>
          </p:cNvPicPr>
          <p:nvPr/>
        </p:nvPicPr>
        <p:blipFill>
          <a:blip r:embed="rId4"/>
          <a:stretch>
            <a:fillRect/>
          </a:stretch>
        </p:blipFill>
        <p:spPr>
          <a:xfrm>
            <a:off x="5301785" y="3193815"/>
            <a:ext cx="1979210" cy="616169"/>
          </a:xfrm>
          <a:prstGeom prst="rect">
            <a:avLst/>
          </a:prstGeom>
        </p:spPr>
      </p:pic>
      <p:sp>
        <p:nvSpPr>
          <p:cNvPr id="27" name="TextBox 26">
            <a:extLst>
              <a:ext uri="{FF2B5EF4-FFF2-40B4-BE49-F238E27FC236}">
                <a16:creationId xmlns:a16="http://schemas.microsoft.com/office/drawing/2014/main" id="{8218CE63-B7CD-B2F8-B8F5-7971661828BA}"/>
              </a:ext>
            </a:extLst>
          </p:cNvPr>
          <p:cNvSpPr txBox="1"/>
          <p:nvPr/>
        </p:nvSpPr>
        <p:spPr>
          <a:xfrm>
            <a:off x="7953358" y="3210882"/>
            <a:ext cx="789257" cy="369332"/>
          </a:xfrm>
          <a:prstGeom prst="rect">
            <a:avLst/>
          </a:prstGeom>
          <a:noFill/>
        </p:spPr>
        <p:txBody>
          <a:bodyPr wrap="square" rtlCol="0">
            <a:spAutoFit/>
          </a:bodyPr>
          <a:lstStyle/>
          <a:p>
            <a:r>
              <a:rPr lang="en-US" dirty="0"/>
              <a:t>(7)</a:t>
            </a:r>
          </a:p>
        </p:txBody>
      </p:sp>
      <p:sp>
        <p:nvSpPr>
          <p:cNvPr id="34" name="TextBox 33">
            <a:extLst>
              <a:ext uri="{FF2B5EF4-FFF2-40B4-BE49-F238E27FC236}">
                <a16:creationId xmlns:a16="http://schemas.microsoft.com/office/drawing/2014/main" id="{84D01AE4-65BF-17CB-45E6-AA90D38D4735}"/>
              </a:ext>
            </a:extLst>
          </p:cNvPr>
          <p:cNvSpPr txBox="1"/>
          <p:nvPr/>
        </p:nvSpPr>
        <p:spPr>
          <a:xfrm>
            <a:off x="6489700" y="3964631"/>
            <a:ext cx="5369179" cy="2308324"/>
          </a:xfrm>
          <a:prstGeom prst="rect">
            <a:avLst/>
          </a:prstGeom>
          <a:solidFill>
            <a:schemeClr val="accent6">
              <a:lumMod val="20000"/>
              <a:lumOff val="80000"/>
            </a:schemeClr>
          </a:solidFill>
          <a:ln>
            <a:solidFill>
              <a:schemeClr val="tx1"/>
            </a:solidFill>
            <a:prstDash val="dash"/>
          </a:ln>
        </p:spPr>
        <p:txBody>
          <a:bodyPr wrap="square" rtlCol="0">
            <a:spAutoFit/>
          </a:bodyPr>
          <a:lstStyle/>
          <a:p>
            <a:r>
              <a:rPr lang="en-US" dirty="0"/>
              <a:t>File sizes for sanity check:</a:t>
            </a:r>
          </a:p>
          <a:p>
            <a:endParaRPr lang="en-US" dirty="0"/>
          </a:p>
          <a:p>
            <a:endParaRPr lang="en-US" dirty="0"/>
          </a:p>
          <a:p>
            <a:endParaRPr lang="en-US" dirty="0"/>
          </a:p>
          <a:p>
            <a:endParaRPr lang="en-US" dirty="0"/>
          </a:p>
          <a:p>
            <a:endParaRPr lang="en-US" dirty="0"/>
          </a:p>
          <a:p>
            <a:endParaRPr lang="en-US" dirty="0"/>
          </a:p>
          <a:p>
            <a:endParaRPr lang="en-US" dirty="0"/>
          </a:p>
        </p:txBody>
      </p:sp>
      <p:pic>
        <p:nvPicPr>
          <p:cNvPr id="2" name="Picture 1">
            <a:extLst>
              <a:ext uri="{FF2B5EF4-FFF2-40B4-BE49-F238E27FC236}">
                <a16:creationId xmlns:a16="http://schemas.microsoft.com/office/drawing/2014/main" id="{A5CF1A2C-6BA4-E315-E540-3E74957750F7}"/>
              </a:ext>
            </a:extLst>
          </p:cNvPr>
          <p:cNvPicPr>
            <a:picLocks noChangeAspect="1"/>
          </p:cNvPicPr>
          <p:nvPr/>
        </p:nvPicPr>
        <p:blipFill>
          <a:blip r:embed="rId5"/>
          <a:stretch>
            <a:fillRect/>
          </a:stretch>
        </p:blipFill>
        <p:spPr>
          <a:xfrm>
            <a:off x="450850" y="4349747"/>
            <a:ext cx="5886450" cy="1090083"/>
          </a:xfrm>
          <a:prstGeom prst="rect">
            <a:avLst/>
          </a:prstGeom>
        </p:spPr>
      </p:pic>
      <p:sp>
        <p:nvSpPr>
          <p:cNvPr id="18" name="TextBox 17">
            <a:extLst>
              <a:ext uri="{FF2B5EF4-FFF2-40B4-BE49-F238E27FC236}">
                <a16:creationId xmlns:a16="http://schemas.microsoft.com/office/drawing/2014/main" id="{7F3AD815-D9FF-172C-927C-2232BB5A88BA}"/>
              </a:ext>
            </a:extLst>
          </p:cNvPr>
          <p:cNvSpPr txBox="1"/>
          <p:nvPr/>
        </p:nvSpPr>
        <p:spPr>
          <a:xfrm>
            <a:off x="451211" y="5527119"/>
            <a:ext cx="5886090" cy="523220"/>
          </a:xfrm>
          <a:prstGeom prst="rect">
            <a:avLst/>
          </a:prstGeom>
          <a:noFill/>
        </p:spPr>
        <p:txBody>
          <a:bodyPr wrap="square" rtlCol="0">
            <a:spAutoFit/>
          </a:bodyPr>
          <a:lstStyle/>
          <a:p>
            <a:pPr algn="just"/>
            <a:r>
              <a:rPr lang="en-US" sz="1400" dirty="0">
                <a:latin typeface="Arial Narrow" panose="020B0604020202020204" pitchFamily="34" charset="0"/>
                <a:cs typeface="Arial Narrow" panose="020B0604020202020204" pitchFamily="34" charset="0"/>
              </a:rPr>
              <a:t>Finally applying equation 7. This is only for a single patch/color in Macbeth chart. We will rewrite the code later so we can do it for all patches</a:t>
            </a:r>
          </a:p>
        </p:txBody>
      </p:sp>
      <p:pic>
        <p:nvPicPr>
          <p:cNvPr id="5" name="Picture 4">
            <a:extLst>
              <a:ext uri="{FF2B5EF4-FFF2-40B4-BE49-F238E27FC236}">
                <a16:creationId xmlns:a16="http://schemas.microsoft.com/office/drawing/2014/main" id="{7E29A3A8-2DB8-D62D-E15C-9320999C1BE8}"/>
              </a:ext>
            </a:extLst>
          </p:cNvPr>
          <p:cNvPicPr>
            <a:picLocks noChangeAspect="1"/>
          </p:cNvPicPr>
          <p:nvPr/>
        </p:nvPicPr>
        <p:blipFill>
          <a:blip r:embed="rId6"/>
          <a:stretch>
            <a:fillRect/>
          </a:stretch>
        </p:blipFill>
        <p:spPr>
          <a:xfrm>
            <a:off x="6627892" y="4371606"/>
            <a:ext cx="5040000" cy="477128"/>
          </a:xfrm>
          <a:prstGeom prst="rect">
            <a:avLst/>
          </a:prstGeom>
        </p:spPr>
      </p:pic>
      <p:pic>
        <p:nvPicPr>
          <p:cNvPr id="6" name="Picture 5">
            <a:extLst>
              <a:ext uri="{FF2B5EF4-FFF2-40B4-BE49-F238E27FC236}">
                <a16:creationId xmlns:a16="http://schemas.microsoft.com/office/drawing/2014/main" id="{7C9C842A-0C6C-3D84-2FDF-FC5CA05743BF}"/>
              </a:ext>
            </a:extLst>
          </p:cNvPr>
          <p:cNvPicPr>
            <a:picLocks noChangeAspect="1"/>
          </p:cNvPicPr>
          <p:nvPr/>
        </p:nvPicPr>
        <p:blipFill rotWithShape="1">
          <a:blip r:embed="rId7"/>
          <a:srcRect r="7459" b="1473"/>
          <a:stretch/>
        </p:blipFill>
        <p:spPr>
          <a:xfrm>
            <a:off x="6627892" y="5057130"/>
            <a:ext cx="5040000" cy="221116"/>
          </a:xfrm>
          <a:prstGeom prst="rect">
            <a:avLst/>
          </a:prstGeom>
        </p:spPr>
      </p:pic>
      <p:pic>
        <p:nvPicPr>
          <p:cNvPr id="8" name="Picture 7">
            <a:extLst>
              <a:ext uri="{FF2B5EF4-FFF2-40B4-BE49-F238E27FC236}">
                <a16:creationId xmlns:a16="http://schemas.microsoft.com/office/drawing/2014/main" id="{19A7B478-7D53-1F69-8A16-77575C163F50}"/>
              </a:ext>
            </a:extLst>
          </p:cNvPr>
          <p:cNvPicPr>
            <a:picLocks noChangeAspect="1"/>
          </p:cNvPicPr>
          <p:nvPr/>
        </p:nvPicPr>
        <p:blipFill>
          <a:blip r:embed="rId8"/>
          <a:stretch>
            <a:fillRect/>
          </a:stretch>
        </p:blipFill>
        <p:spPr>
          <a:xfrm>
            <a:off x="6627892" y="4848734"/>
            <a:ext cx="5040000" cy="208396"/>
          </a:xfrm>
          <a:prstGeom prst="rect">
            <a:avLst/>
          </a:prstGeom>
        </p:spPr>
      </p:pic>
      <p:sp>
        <p:nvSpPr>
          <p:cNvPr id="9" name="Slide Number Placeholder 8">
            <a:extLst>
              <a:ext uri="{FF2B5EF4-FFF2-40B4-BE49-F238E27FC236}">
                <a16:creationId xmlns:a16="http://schemas.microsoft.com/office/drawing/2014/main" id="{0BBD1119-A491-AD60-E555-D31766BFCD89}"/>
              </a:ext>
            </a:extLst>
          </p:cNvPr>
          <p:cNvSpPr>
            <a:spLocks noGrp="1"/>
          </p:cNvSpPr>
          <p:nvPr>
            <p:ph type="sldNum" sz="quarter" idx="12"/>
          </p:nvPr>
        </p:nvSpPr>
        <p:spPr/>
        <p:txBody>
          <a:bodyPr/>
          <a:lstStyle/>
          <a:p>
            <a:fld id="{BED93DF4-F9B9-B147-A104-399FCC2996C9}" type="slidenum">
              <a:rPr lang="en-US" smtClean="0"/>
              <a:t>8</a:t>
            </a:fld>
            <a:endParaRPr lang="en-US"/>
          </a:p>
        </p:txBody>
      </p:sp>
    </p:spTree>
    <p:extLst>
      <p:ext uri="{BB962C8B-B14F-4D97-AF65-F5344CB8AC3E}">
        <p14:creationId xmlns:p14="http://schemas.microsoft.com/office/powerpoint/2010/main" val="3255425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75F3A19-E700-C28B-8668-BAA6BED9D734}"/>
              </a:ext>
            </a:extLst>
          </p:cNvPr>
          <p:cNvSpPr txBox="1"/>
          <p:nvPr/>
        </p:nvSpPr>
        <p:spPr>
          <a:xfrm>
            <a:off x="333122" y="1936342"/>
            <a:ext cx="11525756" cy="3139321"/>
          </a:xfrm>
          <a:prstGeom prst="rect">
            <a:avLst/>
          </a:prstGeom>
          <a:solidFill>
            <a:schemeClr val="accent4">
              <a:lumMod val="20000"/>
              <a:lumOff val="80000"/>
            </a:schemeClr>
          </a:solidFill>
          <a:ln>
            <a:solidFill>
              <a:schemeClr val="tx1"/>
            </a:solidFill>
            <a:prstDash val="dash"/>
          </a:ln>
        </p:spPr>
        <p:txBody>
          <a:bodyPr wrap="square" rtlCol="0">
            <a:spAutoFit/>
          </a:bodyPr>
          <a:lstStyle/>
          <a:p>
            <a:r>
              <a:rPr lang="en-US" dirty="0"/>
              <a:t>In </a:t>
            </a:r>
            <a:r>
              <a:rPr lang="en-US" dirty="0" err="1"/>
              <a:t>Matlab</a:t>
            </a:r>
            <a:r>
              <a:rPr lang="en-US" dirty="0"/>
              <a: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Title 1">
            <a:extLst>
              <a:ext uri="{FF2B5EF4-FFF2-40B4-BE49-F238E27FC236}">
                <a16:creationId xmlns:a16="http://schemas.microsoft.com/office/drawing/2014/main" id="{2C9299F9-AC06-5637-2F76-3C230064932F}"/>
              </a:ext>
            </a:extLst>
          </p:cNvPr>
          <p:cNvSpPr>
            <a:spLocks noGrp="1"/>
          </p:cNvSpPr>
          <p:nvPr>
            <p:ph type="title"/>
          </p:nvPr>
        </p:nvSpPr>
        <p:spPr>
          <a:xfrm>
            <a:off x="0" y="-2927"/>
            <a:ext cx="12192000" cy="963047"/>
          </a:xfrm>
          <a:solidFill>
            <a:schemeClr val="tx1"/>
          </a:solidFill>
          <a:ln>
            <a:solidFill>
              <a:schemeClr val="tx1"/>
            </a:solidFill>
          </a:ln>
        </p:spPr>
        <p:txBody>
          <a:bodyPr>
            <a:normAutofit/>
          </a:bodyPr>
          <a:lstStyle/>
          <a:p>
            <a:pPr>
              <a:lnSpc>
                <a:spcPct val="100000"/>
              </a:lnSpc>
            </a:pPr>
            <a:r>
              <a:rPr lang="en-PH" sz="2200" b="1" dirty="0">
                <a:solidFill>
                  <a:srgbClr val="FFC000"/>
                </a:solidFill>
                <a:latin typeface="Arial" panose="020B0604020202020204" pitchFamily="34" charset="0"/>
                <a:cs typeface="Arial" panose="020B0604020202020204" pitchFamily="34" charset="0"/>
              </a:rPr>
              <a:t>STEP 5: </a:t>
            </a:r>
            <a:r>
              <a:rPr lang="en-US" sz="2200" b="1" dirty="0">
                <a:solidFill>
                  <a:schemeClr val="bg1"/>
                </a:solidFill>
                <a:latin typeface="Arial" panose="020B0604020202020204" pitchFamily="34" charset="0"/>
                <a:cs typeface="Arial" panose="020B0604020202020204" pitchFamily="34" charset="0"/>
              </a:rPr>
              <a:t>Reconstruct color signal C(</a:t>
            </a:r>
            <a:r>
              <a:rPr lang="en-US" sz="2200" b="1" dirty="0" err="1">
                <a:solidFill>
                  <a:schemeClr val="bg1"/>
                </a:solidFill>
                <a:latin typeface="Arial" panose="020B0604020202020204" pitchFamily="34" charset="0"/>
                <a:cs typeface="Arial" panose="020B0604020202020204" pitchFamily="34" charset="0"/>
              </a:rPr>
              <a:t>λ</a:t>
            </a:r>
            <a:r>
              <a:rPr lang="en-US" sz="2200" b="1" dirty="0">
                <a:solidFill>
                  <a:schemeClr val="bg1"/>
                </a:solidFill>
                <a:latin typeface="Arial" panose="020B0604020202020204" pitchFamily="34" charset="0"/>
                <a:cs typeface="Arial" panose="020B0604020202020204" pitchFamily="34" charset="0"/>
              </a:rPr>
              <a:t>) for each patch of Macbeth chart </a:t>
            </a:r>
            <a:br>
              <a:rPr lang="en-US" sz="2200" b="1" dirty="0">
                <a:solidFill>
                  <a:schemeClr val="bg1"/>
                </a:solidFill>
                <a:latin typeface="Arial" panose="020B0604020202020204" pitchFamily="34" charset="0"/>
                <a:cs typeface="Arial" panose="020B0604020202020204" pitchFamily="34" charset="0"/>
              </a:rPr>
            </a:br>
            <a:r>
              <a:rPr lang="en-US" sz="1600" dirty="0">
                <a:solidFill>
                  <a:schemeClr val="bg2"/>
                </a:solidFill>
                <a:latin typeface="Arial" panose="020B0604020202020204" pitchFamily="34" charset="0"/>
                <a:cs typeface="Arial" panose="020B0604020202020204" pitchFamily="34" charset="0"/>
              </a:rPr>
              <a:t>To do this, we will refer to Equation 3 on estimating the color signal using </a:t>
            </a:r>
            <a:r>
              <a:rPr lang="en-US" sz="1600" dirty="0" err="1">
                <a:solidFill>
                  <a:schemeClr val="bg2"/>
                </a:solidFill>
                <a:latin typeface="Arial" panose="020B0604020202020204" pitchFamily="34" charset="0"/>
                <a:cs typeface="Arial" panose="020B0604020202020204" pitchFamily="34" charset="0"/>
              </a:rPr>
              <a:t>eigenspectra</a:t>
            </a:r>
            <a:r>
              <a:rPr lang="en-US" sz="1600" dirty="0">
                <a:solidFill>
                  <a:schemeClr val="bg2"/>
                </a:solidFill>
                <a:latin typeface="Arial" panose="020B0604020202020204" pitchFamily="34" charset="0"/>
                <a:cs typeface="Arial" panose="020B0604020202020204" pitchFamily="34" charset="0"/>
              </a:rPr>
              <a:t> coefficient </a:t>
            </a:r>
            <a:r>
              <a:rPr lang="en-US" sz="1600" b="1" i="1" dirty="0">
                <a:solidFill>
                  <a:schemeClr val="bg2"/>
                </a:solidFill>
                <a:latin typeface="Arial" panose="020B0604020202020204" pitchFamily="34" charset="0"/>
                <a:cs typeface="Arial" panose="020B0604020202020204" pitchFamily="34" charset="0"/>
              </a:rPr>
              <a:t>a</a:t>
            </a:r>
            <a:r>
              <a:rPr lang="en-US" sz="1600" dirty="0">
                <a:solidFill>
                  <a:schemeClr val="bg2"/>
                </a:solidFill>
                <a:latin typeface="Arial" panose="020B0604020202020204" pitchFamily="34" charset="0"/>
                <a:cs typeface="Arial" panose="020B0604020202020204" pitchFamily="34" charset="0"/>
              </a:rPr>
              <a:t> and </a:t>
            </a:r>
            <a:r>
              <a:rPr lang="en-US" sz="1600" dirty="0" err="1">
                <a:solidFill>
                  <a:schemeClr val="bg2"/>
                </a:solidFill>
                <a:latin typeface="Arial" panose="020B0604020202020204" pitchFamily="34" charset="0"/>
                <a:cs typeface="Arial" panose="020B0604020202020204" pitchFamily="34" charset="0"/>
              </a:rPr>
              <a:t>eigenspectra</a:t>
            </a:r>
            <a:r>
              <a:rPr lang="en-US" sz="1600" dirty="0">
                <a:solidFill>
                  <a:schemeClr val="bg2"/>
                </a:solidFill>
                <a:latin typeface="Arial" panose="020B0604020202020204" pitchFamily="34" charset="0"/>
                <a:cs typeface="Arial" panose="020B0604020202020204" pitchFamily="34" charset="0"/>
              </a:rPr>
              <a:t> </a:t>
            </a:r>
            <a:r>
              <a:rPr lang="en-US" sz="1600" b="1" i="1" dirty="0">
                <a:solidFill>
                  <a:schemeClr val="bg2"/>
                </a:solidFill>
                <a:latin typeface="Arial" panose="020B0604020202020204" pitchFamily="34" charset="0"/>
                <a:cs typeface="Arial" panose="020B0604020202020204" pitchFamily="34" charset="0"/>
              </a:rPr>
              <a:t>e(</a:t>
            </a:r>
            <a:r>
              <a:rPr lang="en-US" sz="1600" b="1" i="1" dirty="0" err="1">
                <a:solidFill>
                  <a:schemeClr val="bg2"/>
                </a:solidFill>
                <a:latin typeface="Arial" panose="020B0604020202020204" pitchFamily="34" charset="0"/>
                <a:cs typeface="Arial" panose="020B0604020202020204" pitchFamily="34" charset="0"/>
              </a:rPr>
              <a:t>λ</a:t>
            </a:r>
            <a:r>
              <a:rPr lang="en-US" sz="1600" b="1" i="1" dirty="0">
                <a:solidFill>
                  <a:schemeClr val="bg2"/>
                </a:solidFill>
                <a:latin typeface="Arial" panose="020B0604020202020204" pitchFamily="34" charset="0"/>
                <a:cs typeface="Arial" panose="020B0604020202020204" pitchFamily="34" charset="0"/>
              </a:rPr>
              <a:t>). </a:t>
            </a:r>
            <a:r>
              <a:rPr lang="en-US" sz="1600" dirty="0">
                <a:solidFill>
                  <a:schemeClr val="bg2"/>
                </a:solidFill>
                <a:latin typeface="Arial" panose="020B0604020202020204" pitchFamily="34" charset="0"/>
                <a:cs typeface="Arial" panose="020B0604020202020204" pitchFamily="34" charset="0"/>
              </a:rPr>
              <a:t>Remember that we usually obtain the color signal from spectral distribution of a light source P(</a:t>
            </a:r>
            <a:r>
              <a:rPr lang="en-US" sz="1600" dirty="0" err="1">
                <a:solidFill>
                  <a:schemeClr val="bg2"/>
                </a:solidFill>
                <a:latin typeface="Arial" panose="020B0604020202020204" pitchFamily="34" charset="0"/>
                <a:cs typeface="Arial" panose="020B0604020202020204" pitchFamily="34" charset="0"/>
              </a:rPr>
              <a:t>λ</a:t>
            </a:r>
            <a:r>
              <a:rPr lang="en-US" sz="1600" dirty="0">
                <a:solidFill>
                  <a:schemeClr val="bg2"/>
                </a:solidFill>
                <a:latin typeface="Arial" panose="020B0604020202020204" pitchFamily="34" charset="0"/>
                <a:cs typeface="Arial" panose="020B0604020202020204" pitchFamily="34" charset="0"/>
              </a:rPr>
              <a:t>) and reflectance of the color R(</a:t>
            </a:r>
            <a:r>
              <a:rPr lang="en-US" sz="1600" dirty="0" err="1">
                <a:solidFill>
                  <a:schemeClr val="bg2"/>
                </a:solidFill>
                <a:latin typeface="Arial" panose="020B0604020202020204" pitchFamily="34" charset="0"/>
                <a:cs typeface="Arial" panose="020B0604020202020204" pitchFamily="34" charset="0"/>
              </a:rPr>
              <a:t>λ</a:t>
            </a:r>
            <a:r>
              <a:rPr lang="en-US" sz="1600" dirty="0">
                <a:solidFill>
                  <a:schemeClr val="bg2"/>
                </a:solidFill>
                <a:latin typeface="Arial" panose="020B0604020202020204" pitchFamily="34" charset="0"/>
                <a:cs typeface="Arial" panose="020B0604020202020204" pitchFamily="34" charset="0"/>
              </a:rPr>
              <a:t>).</a:t>
            </a:r>
            <a:endParaRPr lang="en-PH" sz="1600" b="1" i="1" dirty="0">
              <a:solidFill>
                <a:schemeClr val="bg1"/>
              </a:solidFill>
              <a:effectLst/>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E790C5EB-48B4-80B7-113F-1B4AD7B4ECFB}"/>
              </a:ext>
            </a:extLst>
          </p:cNvPr>
          <p:cNvSpPr txBox="1"/>
          <p:nvPr/>
        </p:nvSpPr>
        <p:spPr>
          <a:xfrm>
            <a:off x="340532" y="1052760"/>
            <a:ext cx="5200650" cy="369332"/>
          </a:xfrm>
          <a:prstGeom prst="rect">
            <a:avLst/>
          </a:prstGeom>
          <a:noFill/>
        </p:spPr>
        <p:txBody>
          <a:bodyPr wrap="square" rtlCol="0">
            <a:spAutoFit/>
          </a:bodyPr>
          <a:lstStyle/>
          <a:p>
            <a:r>
              <a:rPr lang="en-US" dirty="0"/>
              <a:t>Equation 3 is given by:</a:t>
            </a:r>
          </a:p>
        </p:txBody>
      </p:sp>
      <p:sp>
        <p:nvSpPr>
          <p:cNvPr id="27" name="TextBox 26">
            <a:extLst>
              <a:ext uri="{FF2B5EF4-FFF2-40B4-BE49-F238E27FC236}">
                <a16:creationId xmlns:a16="http://schemas.microsoft.com/office/drawing/2014/main" id="{8218CE63-B7CD-B2F8-B8F5-7971661828BA}"/>
              </a:ext>
            </a:extLst>
          </p:cNvPr>
          <p:cNvSpPr txBox="1"/>
          <p:nvPr/>
        </p:nvSpPr>
        <p:spPr>
          <a:xfrm>
            <a:off x="5838635" y="1210422"/>
            <a:ext cx="789257" cy="369332"/>
          </a:xfrm>
          <a:prstGeom prst="rect">
            <a:avLst/>
          </a:prstGeom>
          <a:noFill/>
        </p:spPr>
        <p:txBody>
          <a:bodyPr wrap="square" rtlCol="0">
            <a:spAutoFit/>
          </a:bodyPr>
          <a:lstStyle/>
          <a:p>
            <a:r>
              <a:rPr lang="en-US" dirty="0"/>
              <a:t>(3)</a:t>
            </a:r>
          </a:p>
        </p:txBody>
      </p:sp>
      <p:sp>
        <p:nvSpPr>
          <p:cNvPr id="34" name="TextBox 33">
            <a:extLst>
              <a:ext uri="{FF2B5EF4-FFF2-40B4-BE49-F238E27FC236}">
                <a16:creationId xmlns:a16="http://schemas.microsoft.com/office/drawing/2014/main" id="{84D01AE4-65BF-17CB-45E6-AA90D38D4735}"/>
              </a:ext>
            </a:extLst>
          </p:cNvPr>
          <p:cNvSpPr txBox="1"/>
          <p:nvPr/>
        </p:nvSpPr>
        <p:spPr>
          <a:xfrm>
            <a:off x="333122" y="5212348"/>
            <a:ext cx="8236686" cy="1200329"/>
          </a:xfrm>
          <a:prstGeom prst="rect">
            <a:avLst/>
          </a:prstGeom>
          <a:solidFill>
            <a:schemeClr val="accent6">
              <a:lumMod val="20000"/>
              <a:lumOff val="80000"/>
            </a:schemeClr>
          </a:solidFill>
          <a:ln>
            <a:solidFill>
              <a:schemeClr val="tx1"/>
            </a:solidFill>
            <a:prstDash val="dash"/>
          </a:ln>
        </p:spPr>
        <p:txBody>
          <a:bodyPr wrap="square" rtlCol="0">
            <a:spAutoFit/>
          </a:bodyPr>
          <a:lstStyle/>
          <a:p>
            <a:r>
              <a:rPr lang="en-US" dirty="0"/>
              <a:t>File sizes for sanity check:</a:t>
            </a:r>
          </a:p>
          <a:p>
            <a:endParaRPr lang="en-US" dirty="0"/>
          </a:p>
          <a:p>
            <a:endParaRPr lang="en-US" dirty="0"/>
          </a:p>
          <a:p>
            <a:endParaRPr lang="en-US" dirty="0"/>
          </a:p>
        </p:txBody>
      </p:sp>
      <p:pic>
        <p:nvPicPr>
          <p:cNvPr id="19" name="Picture 18">
            <a:extLst>
              <a:ext uri="{FF2B5EF4-FFF2-40B4-BE49-F238E27FC236}">
                <a16:creationId xmlns:a16="http://schemas.microsoft.com/office/drawing/2014/main" id="{40EAC4F2-57CA-6760-76EB-AE3273865F93}"/>
              </a:ext>
            </a:extLst>
          </p:cNvPr>
          <p:cNvPicPr>
            <a:picLocks noChangeAspect="1"/>
          </p:cNvPicPr>
          <p:nvPr/>
        </p:nvPicPr>
        <p:blipFill rotWithShape="1">
          <a:blip r:embed="rId2"/>
          <a:srcRect r="67990"/>
          <a:stretch/>
        </p:blipFill>
        <p:spPr>
          <a:xfrm>
            <a:off x="2694748" y="976379"/>
            <a:ext cx="1896367" cy="883582"/>
          </a:xfrm>
          <a:prstGeom prst="rect">
            <a:avLst/>
          </a:prstGeom>
        </p:spPr>
      </p:pic>
      <p:pic>
        <p:nvPicPr>
          <p:cNvPr id="9" name="Picture 8">
            <a:extLst>
              <a:ext uri="{FF2B5EF4-FFF2-40B4-BE49-F238E27FC236}">
                <a16:creationId xmlns:a16="http://schemas.microsoft.com/office/drawing/2014/main" id="{EE5FC2EC-AAC6-177B-63A9-AEBC4B1610CD}"/>
              </a:ext>
            </a:extLst>
          </p:cNvPr>
          <p:cNvPicPr>
            <a:picLocks noChangeAspect="1"/>
          </p:cNvPicPr>
          <p:nvPr/>
        </p:nvPicPr>
        <p:blipFill>
          <a:blip r:embed="rId3"/>
          <a:stretch>
            <a:fillRect/>
          </a:stretch>
        </p:blipFill>
        <p:spPr>
          <a:xfrm>
            <a:off x="581291" y="2331141"/>
            <a:ext cx="7368209" cy="2604281"/>
          </a:xfrm>
          <a:prstGeom prst="rect">
            <a:avLst/>
          </a:prstGeom>
        </p:spPr>
      </p:pic>
      <p:sp>
        <p:nvSpPr>
          <p:cNvPr id="20" name="TextBox 19">
            <a:extLst>
              <a:ext uri="{FF2B5EF4-FFF2-40B4-BE49-F238E27FC236}">
                <a16:creationId xmlns:a16="http://schemas.microsoft.com/office/drawing/2014/main" id="{7842FEEA-4507-FD2F-400D-BB77973FC127}"/>
              </a:ext>
            </a:extLst>
          </p:cNvPr>
          <p:cNvSpPr txBox="1"/>
          <p:nvPr/>
        </p:nvSpPr>
        <p:spPr>
          <a:xfrm>
            <a:off x="7949500" y="2199987"/>
            <a:ext cx="3909378" cy="1384995"/>
          </a:xfrm>
          <a:prstGeom prst="rect">
            <a:avLst/>
          </a:prstGeom>
          <a:noFill/>
        </p:spPr>
        <p:txBody>
          <a:bodyPr wrap="square" rtlCol="0">
            <a:spAutoFit/>
          </a:bodyPr>
          <a:lstStyle/>
          <a:p>
            <a:pPr algn="just"/>
            <a:r>
              <a:rPr lang="en-US" sz="1400" dirty="0">
                <a:latin typeface="Arial Narrow" panose="020B0604020202020204" pitchFamily="34" charset="0"/>
                <a:cs typeface="Arial Narrow" panose="020B0604020202020204" pitchFamily="34" charset="0"/>
              </a:rPr>
              <a:t>Here, I remodified the previous code to calculate the eigenspectral coefficient a and reconstruct the color signal using equation 3 for all patches. </a:t>
            </a:r>
          </a:p>
          <a:p>
            <a:pPr algn="just"/>
            <a:endParaRPr lang="en-US" sz="1400" dirty="0">
              <a:latin typeface="Arial Narrow" panose="020B0604020202020204" pitchFamily="34" charset="0"/>
              <a:cs typeface="Arial Narrow" panose="020B0604020202020204" pitchFamily="34" charset="0"/>
            </a:endParaRPr>
          </a:p>
          <a:p>
            <a:pPr algn="just"/>
            <a:r>
              <a:rPr lang="en-US" sz="1400" dirty="0">
                <a:latin typeface="Arial Narrow" panose="020B0604020202020204" pitchFamily="34" charset="0"/>
                <a:cs typeface="Arial Narrow" panose="020B0604020202020204" pitchFamily="34" charset="0"/>
              </a:rPr>
              <a:t>I also superimposed the original color signal of the Macbeth patches using equation 1:</a:t>
            </a:r>
          </a:p>
        </p:txBody>
      </p:sp>
      <p:pic>
        <p:nvPicPr>
          <p:cNvPr id="21" name="Picture 20">
            <a:extLst>
              <a:ext uri="{FF2B5EF4-FFF2-40B4-BE49-F238E27FC236}">
                <a16:creationId xmlns:a16="http://schemas.microsoft.com/office/drawing/2014/main" id="{C09AA418-28A3-F149-A51A-79B18E15B695}"/>
              </a:ext>
            </a:extLst>
          </p:cNvPr>
          <p:cNvPicPr>
            <a:picLocks noChangeAspect="1"/>
          </p:cNvPicPr>
          <p:nvPr/>
        </p:nvPicPr>
        <p:blipFill>
          <a:blip r:embed="rId4"/>
          <a:stretch>
            <a:fillRect/>
          </a:stretch>
        </p:blipFill>
        <p:spPr>
          <a:xfrm>
            <a:off x="8569808" y="3633281"/>
            <a:ext cx="2356456" cy="521587"/>
          </a:xfrm>
          <a:prstGeom prst="rect">
            <a:avLst/>
          </a:prstGeom>
        </p:spPr>
      </p:pic>
      <p:cxnSp>
        <p:nvCxnSpPr>
          <p:cNvPr id="22" name="Straight Arrow Connector 21">
            <a:extLst>
              <a:ext uri="{FF2B5EF4-FFF2-40B4-BE49-F238E27FC236}">
                <a16:creationId xmlns:a16="http://schemas.microsoft.com/office/drawing/2014/main" id="{EEC61D15-4700-4782-AE08-F27A275A0FC3}"/>
              </a:ext>
            </a:extLst>
          </p:cNvPr>
          <p:cNvCxnSpPr>
            <a:cxnSpLocks/>
          </p:cNvCxnSpPr>
          <p:nvPr/>
        </p:nvCxnSpPr>
        <p:spPr>
          <a:xfrm>
            <a:off x="7752322" y="3914301"/>
            <a:ext cx="64955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3D0BE258-44FE-325C-32BD-EC83FD5683FA}"/>
              </a:ext>
            </a:extLst>
          </p:cNvPr>
          <p:cNvPicPr>
            <a:picLocks noChangeAspect="1"/>
          </p:cNvPicPr>
          <p:nvPr/>
        </p:nvPicPr>
        <p:blipFill>
          <a:blip r:embed="rId5"/>
          <a:stretch>
            <a:fillRect/>
          </a:stretch>
        </p:blipFill>
        <p:spPr>
          <a:xfrm>
            <a:off x="699880" y="5531280"/>
            <a:ext cx="7505700" cy="368300"/>
          </a:xfrm>
          <a:prstGeom prst="rect">
            <a:avLst/>
          </a:prstGeom>
        </p:spPr>
      </p:pic>
      <p:pic>
        <p:nvPicPr>
          <p:cNvPr id="16" name="Picture 15">
            <a:extLst>
              <a:ext uri="{FF2B5EF4-FFF2-40B4-BE49-F238E27FC236}">
                <a16:creationId xmlns:a16="http://schemas.microsoft.com/office/drawing/2014/main" id="{1FD28346-65C7-8328-0F99-B56C49C37D93}"/>
              </a:ext>
            </a:extLst>
          </p:cNvPr>
          <p:cNvPicPr>
            <a:picLocks noChangeAspect="1"/>
          </p:cNvPicPr>
          <p:nvPr/>
        </p:nvPicPr>
        <p:blipFill>
          <a:blip r:embed="rId6"/>
          <a:stretch>
            <a:fillRect/>
          </a:stretch>
        </p:blipFill>
        <p:spPr>
          <a:xfrm>
            <a:off x="699880" y="5828425"/>
            <a:ext cx="7505700" cy="381000"/>
          </a:xfrm>
          <a:prstGeom prst="rect">
            <a:avLst/>
          </a:prstGeom>
        </p:spPr>
      </p:pic>
      <p:sp>
        <p:nvSpPr>
          <p:cNvPr id="2" name="Slide Number Placeholder 1">
            <a:extLst>
              <a:ext uri="{FF2B5EF4-FFF2-40B4-BE49-F238E27FC236}">
                <a16:creationId xmlns:a16="http://schemas.microsoft.com/office/drawing/2014/main" id="{DC2CF3B3-082B-91E2-040E-C219998D0EB9}"/>
              </a:ext>
            </a:extLst>
          </p:cNvPr>
          <p:cNvSpPr>
            <a:spLocks noGrp="1"/>
          </p:cNvSpPr>
          <p:nvPr>
            <p:ph type="sldNum" sz="quarter" idx="12"/>
          </p:nvPr>
        </p:nvSpPr>
        <p:spPr/>
        <p:txBody>
          <a:bodyPr/>
          <a:lstStyle/>
          <a:p>
            <a:fld id="{BED93DF4-F9B9-B147-A104-399FCC2996C9}" type="slidenum">
              <a:rPr lang="en-US" smtClean="0"/>
              <a:t>9</a:t>
            </a:fld>
            <a:endParaRPr lang="en-US"/>
          </a:p>
        </p:txBody>
      </p:sp>
    </p:spTree>
    <p:extLst>
      <p:ext uri="{BB962C8B-B14F-4D97-AF65-F5344CB8AC3E}">
        <p14:creationId xmlns:p14="http://schemas.microsoft.com/office/powerpoint/2010/main" val="16587136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1037</TotalTime>
  <Words>2439</Words>
  <Application>Microsoft Macintosh PowerPoint</Application>
  <PresentationFormat>Widescreen</PresentationFormat>
  <Paragraphs>359</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Arial Narrow</vt:lpstr>
      <vt:lpstr>ArialMT</vt:lpstr>
      <vt:lpstr>Calibri</vt:lpstr>
      <vt:lpstr>Calibri Light</vt:lpstr>
      <vt:lpstr>Wingdings</vt:lpstr>
      <vt:lpstr>Office Theme</vt:lpstr>
      <vt:lpstr>Activity 4: RGB to Spectra using PCA</vt:lpstr>
      <vt:lpstr>PowerPoint Presentation</vt:lpstr>
      <vt:lpstr>STEP 1: Create ensemble of color signals C(λ) from Munsell color chips  To do this, we apply element-by-element matrix multiplication to the reflectances of Munsell color chips R(λ) and spectral power distribution of a light source P(λ). </vt:lpstr>
      <vt:lpstr>STEP 1: Create ensemble of color signals C(λ) from Munsell color chips  To do this, we apply element-by-element matrix multiplication to the reflectances of Munsell color chips R(λ) and spectral power distribution of a light source P(λ). </vt:lpstr>
      <vt:lpstr>STEP 2: Compute eigenspectra ei(λ) of color signal C(λ) To do this, we apply Principal Component Analysis (PCA) to color signal C(λ). After that, we check cumulative contribution of each principal components. We will use PC with atleast 95% contribution.</vt:lpstr>
      <vt:lpstr>STEP 3: Compute transformation matrix T To do this, we need to take the matrix multiplication of camera sensitivity S(λ) and eigenspectral e(λ). See equation 5. Note that it should be T = S(λ)⨯e(λ). </vt:lpstr>
      <vt:lpstr>STEP 4: Compute eigenspectra coefficients a from Macbeth chart To do this, we need to take the vector multiplication of camera sensitivity S(λ) and eigenspectral e(λ). See equation 5. Note that it should be T = S(λ)⨯e(λ). </vt:lpstr>
      <vt:lpstr>STEP 4: Compute eigenspectra coefficients a from Macbeth chart To do this, we need to take the vector multiplication of camera sensitivity S(λ) and eigenspectral e(λ). See equation 5. Note that it should be T = S(λ)⨯e(λ). </vt:lpstr>
      <vt:lpstr>STEP 5: Reconstruct color signal C(λ) for each patch of Macbeth chart  To do this, we will refer to Equation 3 on estimating the color signal using eigenspectra coefficient a and eigenspectra e(λ). Remember that we usually obtain the color signal from spectral distribution of a light source P(λ) and reflectance of the color R(λ).</vt:lpstr>
      <vt:lpstr>RESULTS: Reconstructed color signal (blue line) and expected color signal (red line) of each patch.  The reconstructed signal is approximated from linear superposition of m=1 eigenspectra using equation 3, while expected color signal is computed from equation 1.</vt:lpstr>
      <vt:lpstr>PowerPoint Presentation</vt:lpstr>
      <vt:lpstr>RESULTS: Reconstructed color signal (blue line) and expected color signal (red line) of each patch.  The reconstructed signal is approximated from linear superposition of m=3 eigenspectra using equation 3, while expected color signal is computed from equation 1.</vt:lpstr>
      <vt:lpstr>RESULTS: Reconstructed color signal (blue line) and expected color signal (red line) of each patch.  The reconstructed signal is approximated from linear superposition of m=4 eigenspectra using equation 3, while expected color signal is computed from equation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Activity 4: RGB to Spectra using PCA</dc:title>
  <dc:creator>Mark Jeremy Narag</dc:creator>
  <cp:lastModifiedBy>Mark Jeremy Narag</cp:lastModifiedBy>
  <cp:revision>18</cp:revision>
  <dcterms:created xsi:type="dcterms:W3CDTF">2022-06-02T07:13:05Z</dcterms:created>
  <dcterms:modified xsi:type="dcterms:W3CDTF">2022-06-07T14:38:47Z</dcterms:modified>
</cp:coreProperties>
</file>